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690" r:id="rId5"/>
  </p:sldMasterIdLst>
  <p:notesMasterIdLst>
    <p:notesMasterId r:id="rId39"/>
  </p:notesMasterIdLst>
  <p:handoutMasterIdLst>
    <p:handoutMasterId r:id="rId40"/>
  </p:handoutMasterIdLst>
  <p:sldIdLst>
    <p:sldId id="290" r:id="rId6"/>
    <p:sldId id="458" r:id="rId7"/>
    <p:sldId id="566" r:id="rId8"/>
    <p:sldId id="539" r:id="rId9"/>
    <p:sldId id="483" r:id="rId10"/>
    <p:sldId id="534" r:id="rId11"/>
    <p:sldId id="569" r:id="rId12"/>
    <p:sldId id="554" r:id="rId13"/>
    <p:sldId id="553" r:id="rId14"/>
    <p:sldId id="540" r:id="rId15"/>
    <p:sldId id="541" r:id="rId16"/>
    <p:sldId id="548" r:id="rId17"/>
    <p:sldId id="542" r:id="rId18"/>
    <p:sldId id="533" r:id="rId19"/>
    <p:sldId id="560" r:id="rId20"/>
    <p:sldId id="545" r:id="rId21"/>
    <p:sldId id="478" r:id="rId22"/>
    <p:sldId id="446" r:id="rId23"/>
    <p:sldId id="547" r:id="rId24"/>
    <p:sldId id="555" r:id="rId25"/>
    <p:sldId id="561" r:id="rId26"/>
    <p:sldId id="562" r:id="rId27"/>
    <p:sldId id="563" r:id="rId28"/>
    <p:sldId id="564" r:id="rId29"/>
    <p:sldId id="565" r:id="rId30"/>
    <p:sldId id="551" r:id="rId31"/>
    <p:sldId id="570" r:id="rId32"/>
    <p:sldId id="567" r:id="rId33"/>
    <p:sldId id="532" r:id="rId34"/>
    <p:sldId id="552" r:id="rId35"/>
    <p:sldId id="557" r:id="rId36"/>
    <p:sldId id="558" r:id="rId37"/>
    <p:sldId id="559" r:id="rId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lessandro, Philip" initials="DP" lastIdx="5" clrIdx="6"/>
  <p:cmAuthor id="1" name="Goebel, Kim" initials="GK" lastIdx="10" clrIdx="0"/>
  <p:cmAuthor id="8" name="Ermee Dominski" initials="WU" lastIdx="0" clrIdx="7">
    <p:extLst>
      <p:ext uri="{19B8F6BF-5375-455C-9EA6-DF929625EA0E}">
        <p15:presenceInfo xmlns:p15="http://schemas.microsoft.com/office/powerpoint/2012/main" userId="Ermee Dominski" providerId="None"/>
      </p:ext>
    </p:extLst>
  </p:cmAuthor>
  <p:cmAuthor id="2" name="Nguyen, Huy" initials="NH" lastIdx="9" clrIdx="1"/>
  <p:cmAuthor id="3" name="Windows 7 pro X64" initials="W7pX" lastIdx="25" clrIdx="2"/>
  <p:cmAuthor id="4" name="Del castillo, Saul" initials="DcS" lastIdx="8" clrIdx="3"/>
  <p:cmAuthor id="5" name="Plubell, Vicka" initials="PV" lastIdx="19" clrIdx="4"/>
  <p:cmAuthor id="6" name="Soto, Dawn" initials="SD" lastIdx="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4EE00"/>
    <a:srgbClr val="506EA6"/>
    <a:srgbClr val="3FA25D"/>
    <a:srgbClr val="FFFFFF"/>
    <a:srgbClr val="F59E58"/>
    <a:srgbClr val="C9C9C9"/>
    <a:srgbClr val="D0D0D0"/>
    <a:srgbClr val="F9F9F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EF206C-FC14-4231-AA5F-3ECAD473DAB5}" v="1" dt="2024-12-06T21:21:47.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29" autoAdjust="0"/>
    <p:restoredTop sz="89796" autoAdjust="0"/>
  </p:normalViewPr>
  <p:slideViewPr>
    <p:cSldViewPr snapToGrid="0" snapToObjects="1">
      <p:cViewPr varScale="1">
        <p:scale>
          <a:sx n="92" d="100"/>
          <a:sy n="92" d="100"/>
        </p:scale>
        <p:origin x="954" y="66"/>
      </p:cViewPr>
      <p:guideLst>
        <p:guide orient="horz" pos="2160"/>
        <p:guide pos="2880"/>
      </p:guideLst>
    </p:cSldViewPr>
  </p:slideViewPr>
  <p:outlineViewPr>
    <p:cViewPr>
      <p:scale>
        <a:sx n="33" d="100"/>
        <a:sy n="33" d="100"/>
      </p:scale>
      <p:origin x="0" y="-38952"/>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lessandro, Philip" userId="447fdb96-4c0b-4cc2-90d9-c69e7454a533" providerId="ADAL" clId="{9FEC4015-E929-4E4D-A648-7BDAA2415A73}"/>
    <pc:docChg chg="modSld">
      <pc:chgData name="Dalessandro, Philip" userId="447fdb96-4c0b-4cc2-90d9-c69e7454a533" providerId="ADAL" clId="{9FEC4015-E929-4E4D-A648-7BDAA2415A73}" dt="2024-12-06T21:23:23.102" v="5" actId="14100"/>
      <pc:docMkLst>
        <pc:docMk/>
      </pc:docMkLst>
      <pc:sldChg chg="modSp mod">
        <pc:chgData name="Dalessandro, Philip" userId="447fdb96-4c0b-4cc2-90d9-c69e7454a533" providerId="ADAL" clId="{9FEC4015-E929-4E4D-A648-7BDAA2415A73}" dt="2024-12-06T21:23:23.102" v="5" actId="14100"/>
        <pc:sldMkLst>
          <pc:docMk/>
          <pc:sldMk cId="4171617705" sldId="290"/>
        </pc:sldMkLst>
        <pc:spChg chg="mod">
          <ac:chgData name="Dalessandro, Philip" userId="447fdb96-4c0b-4cc2-90d9-c69e7454a533" providerId="ADAL" clId="{9FEC4015-E929-4E4D-A648-7BDAA2415A73}" dt="2024-12-06T21:23:23.102" v="5" actId="14100"/>
          <ac:spMkLst>
            <pc:docMk/>
            <pc:sldMk cId="4171617705" sldId="290"/>
            <ac:spMk id="37" creationId="{018A9866-DED3-AB64-7BD1-0CF300C6A7FC}"/>
          </ac:spMkLst>
        </pc:spChg>
      </pc:sldChg>
    </pc:docChg>
  </pc:docChgLst>
  <pc:docChgLst>
    <pc:chgData name="Dalessandro, Philip" userId="447fdb96-4c0b-4cc2-90d9-c69e7454a533" providerId="ADAL" clId="{DCEF206C-FC14-4231-AA5F-3ECAD473DAB5}"/>
    <pc:docChg chg="custSel modSld">
      <pc:chgData name="Dalessandro, Philip" userId="447fdb96-4c0b-4cc2-90d9-c69e7454a533" providerId="ADAL" clId="{DCEF206C-FC14-4231-AA5F-3ECAD473DAB5}" dt="2024-12-06T21:22:09.033" v="60" actId="207"/>
      <pc:docMkLst>
        <pc:docMk/>
      </pc:docMkLst>
      <pc:sldChg chg="modSp mod">
        <pc:chgData name="Dalessandro, Philip" userId="447fdb96-4c0b-4cc2-90d9-c69e7454a533" providerId="ADAL" clId="{DCEF206C-FC14-4231-AA5F-3ECAD473DAB5}" dt="2024-12-06T21:22:09.033" v="60" actId="207"/>
        <pc:sldMkLst>
          <pc:docMk/>
          <pc:sldMk cId="2675310313" sldId="566"/>
        </pc:sldMkLst>
        <pc:spChg chg="mod">
          <ac:chgData name="Dalessandro, Philip" userId="447fdb96-4c0b-4cc2-90d9-c69e7454a533" providerId="ADAL" clId="{DCEF206C-FC14-4231-AA5F-3ECAD473DAB5}" dt="2024-12-06T21:22:09.033" v="60" actId="207"/>
          <ac:spMkLst>
            <pc:docMk/>
            <pc:sldMk cId="2675310313" sldId="566"/>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63" tIns="46583" rIns="93163" bIns="46583" rtlCol="0"/>
          <a:lstStyle>
            <a:lvl1pPr algn="r">
              <a:defRPr sz="1200"/>
            </a:lvl1pPr>
          </a:lstStyle>
          <a:p>
            <a:fld id="{08A17FAA-1E96-4660-AE1D-AFF2A1A95EE7}" type="datetimeFigureOut">
              <a:rPr lang="en-US" smtClean="0"/>
              <a:t>12/6/2024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63" tIns="46583" rIns="93163" bIns="46583"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3" tIns="46583" rIns="93163" bIns="46583" rtlCol="0" anchor="b"/>
          <a:lstStyle>
            <a:lvl1pPr algn="r">
              <a:defRPr sz="1200"/>
            </a:lvl1pPr>
          </a:lstStyle>
          <a:p>
            <a:fld id="{47BCA075-FF7F-42F3-BB19-526830F87290}" type="slidenum">
              <a:rPr lang="en-US" smtClean="0"/>
              <a:t>‹#›</a:t>
            </a:fld>
            <a:endParaRPr lang="en-US"/>
          </a:p>
        </p:txBody>
      </p:sp>
    </p:spTree>
    <p:extLst>
      <p:ext uri="{BB962C8B-B14F-4D97-AF65-F5344CB8AC3E}">
        <p14:creationId xmlns:p14="http://schemas.microsoft.com/office/powerpoint/2010/main" val="259743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4" rIns="91427" bIns="45714" rtlCol="0"/>
          <a:lstStyle>
            <a:lvl1pPr algn="l">
              <a:defRPr sz="1200"/>
            </a:lvl1pPr>
          </a:lstStyle>
          <a:p>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1427" tIns="45714" rIns="91427" bIns="45714" rtlCol="0"/>
          <a:lstStyle>
            <a:lvl1pPr algn="r">
              <a:defRPr sz="1200"/>
            </a:lvl1pPr>
          </a:lstStyle>
          <a:p>
            <a:fld id="{31CBE6AC-9492-4292-8BDB-BD48EBBDE8D1}" type="datetimeFigureOut">
              <a:rPr lang="en-US" smtClean="0"/>
              <a:t>12/6/2024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4" rIns="91427" bIns="45714" rtlCol="0" anchor="ctr"/>
          <a:lstStyle/>
          <a:p>
            <a:endParaRPr lang="en-US"/>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27" tIns="45714" rIns="91427"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4" rIns="91427"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27" tIns="45714" rIns="91427" bIns="45714" rtlCol="0" anchor="b"/>
          <a:lstStyle>
            <a:lvl1pPr algn="r">
              <a:defRPr sz="1200"/>
            </a:lvl1pPr>
          </a:lstStyle>
          <a:p>
            <a:fld id="{D516E0BC-51EE-4218-A209-CC610A508EDD}" type="slidenum">
              <a:rPr lang="en-US" smtClean="0"/>
              <a:t>‹#›</a:t>
            </a:fld>
            <a:endParaRPr lang="en-US"/>
          </a:p>
        </p:txBody>
      </p:sp>
    </p:spTree>
    <p:extLst>
      <p:ext uri="{BB962C8B-B14F-4D97-AF65-F5344CB8AC3E}">
        <p14:creationId xmlns:p14="http://schemas.microsoft.com/office/powerpoint/2010/main" val="366637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sz="1100" b="1" dirty="0"/>
              <a:t>TELL: </a:t>
            </a:r>
            <a:r>
              <a:rPr lang="en-US" sz="1100" dirty="0"/>
              <a:t>Welcome, Thank you for joining me today. My name is _______________ .  </a:t>
            </a:r>
          </a:p>
          <a:p>
            <a:endParaRPr lang="en-US" altLang="en-US" sz="1100" b="1" dirty="0"/>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1547090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10</a:t>
            </a:fld>
            <a:endParaRPr lang="en-US"/>
          </a:p>
        </p:txBody>
      </p:sp>
    </p:spTree>
    <p:extLst>
      <p:ext uri="{BB962C8B-B14F-4D97-AF65-F5344CB8AC3E}">
        <p14:creationId xmlns:p14="http://schemas.microsoft.com/office/powerpoint/2010/main" val="292000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11</a:t>
            </a:fld>
            <a:endParaRPr lang="en-US"/>
          </a:p>
        </p:txBody>
      </p:sp>
    </p:spTree>
    <p:extLst>
      <p:ext uri="{BB962C8B-B14F-4D97-AF65-F5344CB8AC3E}">
        <p14:creationId xmlns:p14="http://schemas.microsoft.com/office/powerpoint/2010/main" val="1305701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12</a:t>
            </a:fld>
            <a:endParaRPr lang="en-US"/>
          </a:p>
        </p:txBody>
      </p:sp>
    </p:spTree>
    <p:extLst>
      <p:ext uri="{BB962C8B-B14F-4D97-AF65-F5344CB8AC3E}">
        <p14:creationId xmlns:p14="http://schemas.microsoft.com/office/powerpoint/2010/main" val="261782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13</a:t>
            </a:fld>
            <a:endParaRPr lang="en-US"/>
          </a:p>
        </p:txBody>
      </p:sp>
    </p:spTree>
    <p:extLst>
      <p:ext uri="{BB962C8B-B14F-4D97-AF65-F5344CB8AC3E}">
        <p14:creationId xmlns:p14="http://schemas.microsoft.com/office/powerpoint/2010/main" val="134614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14</a:t>
            </a:fld>
            <a:endParaRPr lang="en-US"/>
          </a:p>
        </p:txBody>
      </p:sp>
    </p:spTree>
    <p:extLst>
      <p:ext uri="{BB962C8B-B14F-4D97-AF65-F5344CB8AC3E}">
        <p14:creationId xmlns:p14="http://schemas.microsoft.com/office/powerpoint/2010/main" val="495370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15</a:t>
            </a:fld>
            <a:endParaRPr lang="en-US"/>
          </a:p>
        </p:txBody>
      </p:sp>
    </p:spTree>
    <p:extLst>
      <p:ext uri="{BB962C8B-B14F-4D97-AF65-F5344CB8AC3E}">
        <p14:creationId xmlns:p14="http://schemas.microsoft.com/office/powerpoint/2010/main" val="512588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16</a:t>
            </a:fld>
            <a:endParaRPr lang="en-US"/>
          </a:p>
        </p:txBody>
      </p:sp>
    </p:spTree>
    <p:extLst>
      <p:ext uri="{BB962C8B-B14F-4D97-AF65-F5344CB8AC3E}">
        <p14:creationId xmlns:p14="http://schemas.microsoft.com/office/powerpoint/2010/main" val="2702644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17</a:t>
            </a:fld>
            <a:endParaRPr lang="en-US"/>
          </a:p>
        </p:txBody>
      </p:sp>
    </p:spTree>
    <p:extLst>
      <p:ext uri="{BB962C8B-B14F-4D97-AF65-F5344CB8AC3E}">
        <p14:creationId xmlns:p14="http://schemas.microsoft.com/office/powerpoint/2010/main" val="364590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solidFill>
                  <a:srgbClr val="000000"/>
                </a:solidFill>
              </a:rPr>
              <a:t>Depending on the day’s activities, It is mandatory to make notes of any banking inconsistencies in the bank deposit memo box. Even if the amount is one cent over or short. Always identify if the customer as an adult or student.</a:t>
            </a:r>
          </a:p>
        </p:txBody>
      </p:sp>
      <p:sp>
        <p:nvSpPr>
          <p:cNvPr id="4" name="Slide Number Placeholder 3"/>
          <p:cNvSpPr>
            <a:spLocks noGrp="1"/>
          </p:cNvSpPr>
          <p:nvPr>
            <p:ph type="sldNum" sz="quarter" idx="10"/>
          </p:nvPr>
        </p:nvSpPr>
        <p:spPr/>
        <p:txBody>
          <a:bodyPr/>
          <a:lstStyle/>
          <a:p>
            <a:fld id="{D516E0BC-51EE-4218-A209-CC610A508EDD}" type="slidenum">
              <a:rPr lang="en-US" smtClean="0"/>
              <a:t>18</a:t>
            </a:fld>
            <a:endParaRPr lang="en-US"/>
          </a:p>
        </p:txBody>
      </p:sp>
    </p:spTree>
    <p:extLst>
      <p:ext uri="{BB962C8B-B14F-4D97-AF65-F5344CB8AC3E}">
        <p14:creationId xmlns:p14="http://schemas.microsoft.com/office/powerpoint/2010/main" val="2890927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r>
              <a:rPr lang="en-US" b="1" dirty="0"/>
              <a:t>Tell:</a:t>
            </a:r>
            <a:r>
              <a:rPr lang="en-US" baseline="0" dirty="0"/>
              <a:t>.</a:t>
            </a:r>
            <a:r>
              <a:rPr lang="en-US" dirty="0"/>
              <a:t> </a:t>
            </a: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19</a:t>
            </a:fld>
            <a:endParaRPr lang="en-US"/>
          </a:p>
        </p:txBody>
      </p:sp>
    </p:spTree>
    <p:extLst>
      <p:ext uri="{BB962C8B-B14F-4D97-AF65-F5344CB8AC3E}">
        <p14:creationId xmlns:p14="http://schemas.microsoft.com/office/powerpoint/2010/main" val="334640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a:t>
            </a:fld>
            <a:endParaRPr lang="en-US" dirty="0"/>
          </a:p>
        </p:txBody>
      </p:sp>
    </p:spTree>
    <p:extLst>
      <p:ext uri="{BB962C8B-B14F-4D97-AF65-F5344CB8AC3E}">
        <p14:creationId xmlns:p14="http://schemas.microsoft.com/office/powerpoint/2010/main" val="301364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sz="1100" b="1" dirty="0"/>
              <a:t>TELL:</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20</a:t>
            </a:fld>
            <a:endParaRPr lang="en-US"/>
          </a:p>
        </p:txBody>
      </p:sp>
    </p:spTree>
    <p:extLst>
      <p:ext uri="{BB962C8B-B14F-4D97-AF65-F5344CB8AC3E}">
        <p14:creationId xmlns:p14="http://schemas.microsoft.com/office/powerpoint/2010/main" val="385469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1" dirty="0"/>
              <a:t>Tell: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6723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1" dirty="0"/>
              <a:t>Tell: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303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405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rPr>
              <a:t>Tell:</a:t>
            </a:r>
            <a:r>
              <a:rPr lang="en-US" dirty="0">
                <a:solidFill>
                  <a:srgbClr val="000000"/>
                </a:solidFill>
              </a:rPr>
              <a:t>  For Special Function Invoices the school site should enter in the bank deposit memo box the invoice number, amount, check number (if a check was received) and specify if sale is for student or adult.  Send the yellow copy to Café Fiscal Support. Do not bill more than one month on one invoice.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261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1" dirty="0"/>
              <a:t>Tell: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3063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sz="1100" b="1" dirty="0"/>
              <a:t>TELL:</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26</a:t>
            </a:fld>
            <a:endParaRPr lang="en-US"/>
          </a:p>
        </p:txBody>
      </p:sp>
    </p:spTree>
    <p:extLst>
      <p:ext uri="{BB962C8B-B14F-4D97-AF65-F5344CB8AC3E}">
        <p14:creationId xmlns:p14="http://schemas.microsoft.com/office/powerpoint/2010/main" val="4190934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1" dirty="0"/>
              <a:t>Tell: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16E0BC-51EE-4218-A209-CC610A508E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3160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sz="1100" b="1" dirty="0"/>
              <a:t>TELL:</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28</a:t>
            </a:fld>
            <a:endParaRPr lang="en-US"/>
          </a:p>
        </p:txBody>
      </p:sp>
    </p:spTree>
    <p:extLst>
      <p:ext uri="{BB962C8B-B14F-4D97-AF65-F5344CB8AC3E}">
        <p14:creationId xmlns:p14="http://schemas.microsoft.com/office/powerpoint/2010/main" val="219553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200" b="1" dirty="0"/>
              <a:t>TELL: </a:t>
            </a:r>
            <a:r>
              <a:rPr lang="en-US" sz="1200" b="0" dirty="0"/>
              <a:t>Changes</a:t>
            </a:r>
            <a:r>
              <a:rPr lang="en-US" b="0" dirty="0"/>
              <a:t> occur throughout the year employees moving from one location to another,</a:t>
            </a:r>
            <a:r>
              <a:rPr lang="en-US" b="0" baseline="0" dirty="0"/>
              <a:t> new hires or long term change of assignments. It is imperative that when changes occur the Change Fund Forms at the site are current. To establish a change fund use form new, to increase the already established change fund use the increase, to decrease the established change fund decrease, if you are leaving your current site and were the steward complete the turnover form. Each one of these forms can be found under the training and resources tab, scroll down to Financial Section and select the desired form. Everything pertaining to banking can be found in this section. </a:t>
            </a:r>
            <a:endParaRPr lang="en-US" dirty="0"/>
          </a:p>
        </p:txBody>
      </p:sp>
      <p:sp>
        <p:nvSpPr>
          <p:cNvPr id="4" name="Slide Number Placeholder 3"/>
          <p:cNvSpPr>
            <a:spLocks noGrp="1"/>
          </p:cNvSpPr>
          <p:nvPr>
            <p:ph type="sldNum" sz="quarter" idx="10"/>
          </p:nvPr>
        </p:nvSpPr>
        <p:spPr/>
        <p:txBody>
          <a:bodyPr/>
          <a:lstStyle/>
          <a:p>
            <a:pPr>
              <a:defRPr/>
            </a:pPr>
            <a:fld id="{3D4D212D-4270-4CEF-88BA-A145793C8EA9}" type="slidenum">
              <a:rPr lang="en-US" smtClean="0"/>
              <a:pPr>
                <a:defRPr/>
              </a:pPr>
              <a:t>29</a:t>
            </a:fld>
            <a:endParaRPr lang="en-US" dirty="0"/>
          </a:p>
        </p:txBody>
      </p:sp>
    </p:spTree>
    <p:extLst>
      <p:ext uri="{BB962C8B-B14F-4D97-AF65-F5344CB8AC3E}">
        <p14:creationId xmlns:p14="http://schemas.microsoft.com/office/powerpoint/2010/main" val="418903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a:t>
            </a:fld>
            <a:endParaRPr lang="en-US" dirty="0"/>
          </a:p>
        </p:txBody>
      </p:sp>
    </p:spTree>
    <p:extLst>
      <p:ext uri="{BB962C8B-B14F-4D97-AF65-F5344CB8AC3E}">
        <p14:creationId xmlns:p14="http://schemas.microsoft.com/office/powerpoint/2010/main" val="763523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sz="1100" b="1" dirty="0"/>
              <a:t>TELL:</a:t>
            </a:r>
          </a:p>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30</a:t>
            </a:fld>
            <a:endParaRPr lang="en-US"/>
          </a:p>
        </p:txBody>
      </p:sp>
    </p:spTree>
    <p:extLst>
      <p:ext uri="{BB962C8B-B14F-4D97-AF65-F5344CB8AC3E}">
        <p14:creationId xmlns:p14="http://schemas.microsoft.com/office/powerpoint/2010/main" val="335592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r>
              <a:rPr lang="en-US" b="1" dirty="0"/>
              <a:t>Tell:</a:t>
            </a:r>
            <a:r>
              <a:rPr lang="en-US" baseline="0" dirty="0"/>
              <a:t>.</a:t>
            </a:r>
            <a:r>
              <a:rPr lang="en-US" dirty="0"/>
              <a:t> </a:t>
            </a: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31</a:t>
            </a:fld>
            <a:endParaRPr lang="en-US"/>
          </a:p>
        </p:txBody>
      </p:sp>
    </p:spTree>
    <p:extLst>
      <p:ext uri="{BB962C8B-B14F-4D97-AF65-F5344CB8AC3E}">
        <p14:creationId xmlns:p14="http://schemas.microsoft.com/office/powerpoint/2010/main" val="3731544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r>
              <a:rPr lang="en-US" b="1" dirty="0"/>
              <a:t>Tell:</a:t>
            </a:r>
            <a:r>
              <a:rPr lang="en-US" baseline="0" dirty="0"/>
              <a:t>.</a:t>
            </a:r>
            <a:r>
              <a:rPr lang="en-US" dirty="0"/>
              <a:t> </a:t>
            </a: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32</a:t>
            </a:fld>
            <a:endParaRPr lang="en-US"/>
          </a:p>
        </p:txBody>
      </p:sp>
    </p:spTree>
    <p:extLst>
      <p:ext uri="{BB962C8B-B14F-4D97-AF65-F5344CB8AC3E}">
        <p14:creationId xmlns:p14="http://schemas.microsoft.com/office/powerpoint/2010/main" val="1159131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5DBDBF68-14F7-44B7-B676-8E4F63A455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2AA3797A-DA38-45AD-BFC0-EC63E96AC6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Last page:</a:t>
            </a:r>
          </a:p>
          <a:p>
            <a:pPr eaLnBrk="1" hangingPunct="1">
              <a:spcBef>
                <a:spcPct val="0"/>
              </a:spcBef>
            </a:pPr>
            <a:r>
              <a:rPr lang="en-US" altLang="en-US" b="1" dirty="0"/>
              <a:t>“Questions”, centered, </a:t>
            </a:r>
            <a:r>
              <a:rPr lang="en-US" altLang="en-US" b="1" dirty="0" err="1"/>
              <a:t>calibri</a:t>
            </a:r>
            <a:r>
              <a:rPr lang="en-US" altLang="en-US" b="1" dirty="0"/>
              <a:t> black, 44 font</a:t>
            </a:r>
          </a:p>
          <a:p>
            <a:pPr eaLnBrk="1" hangingPunct="1">
              <a:spcBef>
                <a:spcPct val="0"/>
              </a:spcBef>
            </a:pPr>
            <a:endParaRPr lang="en-US" altLang="en-US" dirty="0"/>
          </a:p>
          <a:p>
            <a:pPr eaLnBrk="1" hangingPunct="1">
              <a:spcBef>
                <a:spcPct val="0"/>
              </a:spcBef>
            </a:pPr>
            <a:r>
              <a:rPr lang="en-US" altLang="en-US" dirty="0"/>
              <a:t>“Thank You”, centered, </a:t>
            </a:r>
            <a:r>
              <a:rPr lang="en-US" altLang="en-US" dirty="0" err="1"/>
              <a:t>calibri</a:t>
            </a:r>
            <a:r>
              <a:rPr lang="en-US" altLang="en-US" dirty="0"/>
              <a:t> black, 40 font</a:t>
            </a:r>
          </a:p>
          <a:p>
            <a:pPr eaLnBrk="1" hangingPunct="1">
              <a:spcBef>
                <a:spcPct val="0"/>
              </a:spcBef>
            </a:pPr>
            <a:r>
              <a:rPr lang="en-US" altLang="en-US" dirty="0"/>
              <a:t>“LAUSD Food Services </a:t>
            </a:r>
            <a:r>
              <a:rPr lang="en-US" altLang="en-US" dirty="0" err="1"/>
              <a:t>Division~Nourishing</a:t>
            </a:r>
            <a:r>
              <a:rPr lang="en-US" altLang="en-US" dirty="0"/>
              <a:t> Children to Achieve Excellence” Calibri, 18 font, Justified left</a:t>
            </a:r>
          </a:p>
          <a:p>
            <a:pPr eaLnBrk="1" hangingPunct="1">
              <a:spcBef>
                <a:spcPct val="0"/>
              </a:spcBef>
            </a:pPr>
            <a:endParaRPr lang="en-US" altLang="en-US" dirty="0"/>
          </a:p>
        </p:txBody>
      </p:sp>
      <p:sp>
        <p:nvSpPr>
          <p:cNvPr id="29700" name="Slide Number Placeholder 3">
            <a:extLst>
              <a:ext uri="{FF2B5EF4-FFF2-40B4-BE49-F238E27FC236}">
                <a16:creationId xmlns:a16="http://schemas.microsoft.com/office/drawing/2014/main" id="{F38AE30D-1A1D-4849-AA00-1070E774D3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0" hangingPunct="0">
              <a:spcBef>
                <a:spcPct val="0"/>
              </a:spcBef>
            </a:pPr>
            <a:fld id="{B7794628-394B-4AE2-8D1E-75F43C585FF5}" type="slidenum">
              <a:rPr lang="en-US" altLang="en-US" smtClean="0">
                <a:solidFill>
                  <a:srgbClr val="000000"/>
                </a:solidFill>
                <a:latin typeface="Comic Sans MS" panose="030F0702030302020204" pitchFamily="66" charset="0"/>
              </a:rPr>
              <a:pPr eaLnBrk="0" hangingPunct="0">
                <a:spcBef>
                  <a:spcPct val="0"/>
                </a:spcBef>
              </a:pPr>
              <a:t>33</a:t>
            </a:fld>
            <a:endParaRPr lang="en-US" altLang="en-US">
              <a:solidFill>
                <a:srgbClr val="000000"/>
              </a:solidFill>
              <a:latin typeface="Comic Sans MS" panose="030F0702030302020204" pitchFamily="66" charset="0"/>
            </a:endParaRPr>
          </a:p>
        </p:txBody>
      </p:sp>
    </p:spTree>
    <p:extLst>
      <p:ext uri="{BB962C8B-B14F-4D97-AF65-F5344CB8AC3E}">
        <p14:creationId xmlns:p14="http://schemas.microsoft.com/office/powerpoint/2010/main" val="76916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4</a:t>
            </a:fld>
            <a:endParaRPr lang="en-US"/>
          </a:p>
        </p:txBody>
      </p:sp>
    </p:spTree>
    <p:extLst>
      <p:ext uri="{BB962C8B-B14F-4D97-AF65-F5344CB8AC3E}">
        <p14:creationId xmlns:p14="http://schemas.microsoft.com/office/powerpoint/2010/main" val="1425615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5</a:t>
            </a:fld>
            <a:endParaRPr lang="en-US"/>
          </a:p>
        </p:txBody>
      </p:sp>
    </p:spTree>
    <p:extLst>
      <p:ext uri="{BB962C8B-B14F-4D97-AF65-F5344CB8AC3E}">
        <p14:creationId xmlns:p14="http://schemas.microsoft.com/office/powerpoint/2010/main" val="2013168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6</a:t>
            </a:fld>
            <a:endParaRPr lang="en-US"/>
          </a:p>
        </p:txBody>
      </p:sp>
    </p:spTree>
    <p:extLst>
      <p:ext uri="{BB962C8B-B14F-4D97-AF65-F5344CB8AC3E}">
        <p14:creationId xmlns:p14="http://schemas.microsoft.com/office/powerpoint/2010/main" val="1379055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7</a:t>
            </a:fld>
            <a:endParaRPr lang="en-US"/>
          </a:p>
        </p:txBody>
      </p:sp>
    </p:spTree>
    <p:extLst>
      <p:ext uri="{BB962C8B-B14F-4D97-AF65-F5344CB8AC3E}">
        <p14:creationId xmlns:p14="http://schemas.microsoft.com/office/powerpoint/2010/main" val="373914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8</a:t>
            </a:fld>
            <a:endParaRPr lang="en-US"/>
          </a:p>
        </p:txBody>
      </p:sp>
    </p:spTree>
    <p:extLst>
      <p:ext uri="{BB962C8B-B14F-4D97-AF65-F5344CB8AC3E}">
        <p14:creationId xmlns:p14="http://schemas.microsoft.com/office/powerpoint/2010/main" val="247637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285708" algn="l" defTabSz="914266" rtl="0" eaLnBrk="1" fontAlgn="auto" latinLnBrk="0" hangingPunct="1">
              <a:lnSpc>
                <a:spcPct val="100000"/>
              </a:lnSpc>
              <a:spcBef>
                <a:spcPts val="0"/>
              </a:spcBef>
              <a:spcAft>
                <a:spcPts val="0"/>
              </a:spcAft>
              <a:buClrTx/>
              <a:buSzTx/>
              <a:buFontTx/>
              <a:buNone/>
              <a:tabLst/>
              <a:defRPr/>
            </a:pPr>
            <a:endParaRPr lang="en-US" sz="2400" dirty="0"/>
          </a:p>
        </p:txBody>
      </p:sp>
      <p:sp>
        <p:nvSpPr>
          <p:cNvPr id="4" name="Slide Number Placeholder 3"/>
          <p:cNvSpPr>
            <a:spLocks noGrp="1"/>
          </p:cNvSpPr>
          <p:nvPr>
            <p:ph type="sldNum" sz="quarter" idx="10"/>
          </p:nvPr>
        </p:nvSpPr>
        <p:spPr/>
        <p:txBody>
          <a:bodyPr/>
          <a:lstStyle/>
          <a:p>
            <a:fld id="{D516E0BC-51EE-4218-A209-CC610A508EDD}" type="slidenum">
              <a:rPr lang="en-US" smtClean="0"/>
              <a:t>9</a:t>
            </a:fld>
            <a:endParaRPr lang="en-US"/>
          </a:p>
        </p:txBody>
      </p:sp>
    </p:spTree>
    <p:extLst>
      <p:ext uri="{BB962C8B-B14F-4D97-AF65-F5344CB8AC3E}">
        <p14:creationId xmlns:p14="http://schemas.microsoft.com/office/powerpoint/2010/main" val="4249157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827831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74511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415448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endParaRPr lang="en-US" dirty="0"/>
          </a:p>
        </p:txBody>
      </p:sp>
      <p:sp>
        <p:nvSpPr>
          <p:cNvPr id="7" name="Footer Placeholder 4"/>
          <p:cNvSpPr>
            <a:spLocks noGrp="1"/>
          </p:cNvSpPr>
          <p:nvPr>
            <p:ph type="ftr" sz="quarter" idx="11"/>
          </p:nvPr>
        </p:nvSpPr>
        <p:spPr/>
        <p:txBody>
          <a:bodyPr/>
          <a:lstStyle>
            <a:lvl1pPr>
              <a:defRPr/>
            </a:lvl1pPr>
          </a:lstStyle>
          <a:p>
            <a:endParaRPr lang="en-US"/>
          </a:p>
        </p:txBody>
      </p:sp>
      <p:sp>
        <p:nvSpPr>
          <p:cNvPr id="8" name="Slide Number Placeholder 5"/>
          <p:cNvSpPr>
            <a:spLocks noGrp="1"/>
          </p:cNvSpPr>
          <p:nvPr>
            <p:ph type="sldNum" sz="quarter" idx="12"/>
          </p:nvPr>
        </p:nvSpPr>
        <p:spPr/>
        <p:txBody>
          <a:bodyPr/>
          <a:lstStyle>
            <a:lvl1pPr>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3656228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66337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806516" y="1600200"/>
            <a:ext cx="7540315" cy="4525963"/>
          </a:xfrm>
        </p:spPr>
        <p:txBody>
          <a:bodyPr>
            <a:normAutofit/>
          </a:bodyPr>
          <a:lstStyle>
            <a:lvl1pPr>
              <a:spcBef>
                <a:spcPts val="0"/>
              </a:spcBef>
              <a:spcAft>
                <a:spcPts val="1000"/>
              </a:spcAft>
              <a:defRPr sz="2800"/>
            </a:lvl1pPr>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7631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FFFFFF"/>
        </a:solidFill>
        <a:effectLst/>
      </p:bgPr>
    </p:bg>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691520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AF1E333C-7D28-40C0-AEE5-D3CCC771B3E2}"/>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733255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Picture 9" descr="Logo&#10;&#10;Description automatically generated">
            <a:extLst>
              <a:ext uri="{FF2B5EF4-FFF2-40B4-BE49-F238E27FC236}">
                <a16:creationId xmlns:a16="http://schemas.microsoft.com/office/drawing/2014/main" id="{16C176AD-12A4-4A81-B3B1-BD1B39B84AE4}"/>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680489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5" descr="Logo&#10;&#10;Description automatically generated">
            <a:extLst>
              <a:ext uri="{FF2B5EF4-FFF2-40B4-BE49-F238E27FC236}">
                <a16:creationId xmlns:a16="http://schemas.microsoft.com/office/drawing/2014/main" id="{69FAAAB6-E53A-43B7-A02F-72C6918A293B}"/>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771191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Picture 4" descr="Logo&#10;&#10;Description automatically generated">
            <a:extLst>
              <a:ext uri="{FF2B5EF4-FFF2-40B4-BE49-F238E27FC236}">
                <a16:creationId xmlns:a16="http://schemas.microsoft.com/office/drawing/2014/main" id="{2425B59D-DB91-41E1-B4A3-CFA4926E009D}"/>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331895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65760"/>
            <a:ext cx="8229600" cy="1143000"/>
          </a:xfrm>
        </p:spPr>
        <p:txBody>
          <a:bodyPr anchor="t"/>
          <a:lstStyle/>
          <a:p>
            <a:r>
              <a:rPr lang="en-US" dirty="0"/>
              <a:t>Click To Edit Master Title Style</a:t>
            </a:r>
          </a:p>
        </p:txBody>
      </p:sp>
      <p:sp>
        <p:nvSpPr>
          <p:cNvPr id="3" name="Content Placeholder 2"/>
          <p:cNvSpPr>
            <a:spLocks noGrp="1"/>
          </p:cNvSpPr>
          <p:nvPr>
            <p:ph idx="1"/>
          </p:nvPr>
        </p:nvSpPr>
        <p:spPr>
          <a:xfrm>
            <a:off x="457200" y="1188720"/>
            <a:ext cx="7540315" cy="4525963"/>
          </a:xfrm>
        </p:spPr>
        <p:txBody>
          <a:bodyPr>
            <a:normAutofit/>
          </a:bodyPr>
          <a:lstStyle>
            <a:lvl1pPr>
              <a:spcBef>
                <a:spcPts val="0"/>
              </a:spcBef>
              <a:spcAft>
                <a:spcPts val="1000"/>
              </a:spcAft>
              <a:defRPr sz="2800"/>
            </a:lvl1pPr>
            <a:lvl2pPr>
              <a:defRPr sz="2600"/>
            </a:lvl2pPr>
            <a:lvl3pPr>
              <a:defRPr sz="2400"/>
            </a:lvl3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9D18460C-287C-4332-96E8-3724CDD94A29}"/>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2841651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593F6F9F-492C-4F27-BD34-14908A9D5906}"/>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009816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Logo&#10;&#10;Description automatically generated">
            <a:extLst>
              <a:ext uri="{FF2B5EF4-FFF2-40B4-BE49-F238E27FC236}">
                <a16:creationId xmlns:a16="http://schemas.microsoft.com/office/drawing/2014/main" id="{00B1F523-AC70-4557-8291-573B6C05C379}"/>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20839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Logo&#10;&#10;Description automatically generated">
            <a:extLst>
              <a:ext uri="{FF2B5EF4-FFF2-40B4-BE49-F238E27FC236}">
                <a16:creationId xmlns:a16="http://schemas.microsoft.com/office/drawing/2014/main" id="{46ED41BC-841A-4780-B776-C6CD133A37C0}"/>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294015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Logo&#10;&#10;Description automatically generated">
            <a:extLst>
              <a:ext uri="{FF2B5EF4-FFF2-40B4-BE49-F238E27FC236}">
                <a16:creationId xmlns:a16="http://schemas.microsoft.com/office/drawing/2014/main" id="{B7409E4C-974D-4AF1-BC16-9829718F9963}"/>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57950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9" name="Picture 8" descr="Logo&#10;&#10;Description automatically generated">
            <a:extLst>
              <a:ext uri="{FF2B5EF4-FFF2-40B4-BE49-F238E27FC236}">
                <a16:creationId xmlns:a16="http://schemas.microsoft.com/office/drawing/2014/main" id="{9E32F471-EE85-4099-82C8-8C6F69D3DA7D}"/>
              </a:ext>
            </a:extLst>
          </p:cNvPr>
          <p:cNvPicPr>
            <a:picLocks noChangeAspect="1"/>
          </p:cNvPicPr>
          <p:nvPr userDrawn="1"/>
        </p:nvPicPr>
        <p:blipFill>
          <a:blip r:embed="rId2"/>
          <a:stretch>
            <a:fillRect/>
          </a:stretch>
        </p:blipFill>
        <p:spPr>
          <a:xfrm>
            <a:off x="8229600" y="274320"/>
            <a:ext cx="777240" cy="777240"/>
          </a:xfrm>
          <a:prstGeom prst="rect">
            <a:avLst/>
          </a:prstGeom>
        </p:spPr>
      </p:pic>
    </p:spTree>
    <p:extLst>
      <p:ext uri="{BB962C8B-B14F-4D97-AF65-F5344CB8AC3E}">
        <p14:creationId xmlns:p14="http://schemas.microsoft.com/office/powerpoint/2010/main" val="2461167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FFFFFF"/>
        </a:solidFill>
        <a:effectLst/>
      </p:bgPr>
    </p:bg>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cstate="email">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US" dirty="0"/>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275796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Logo&#10;&#10;Description automatically generated">
            <a:extLst>
              <a:ext uri="{FF2B5EF4-FFF2-40B4-BE49-F238E27FC236}">
                <a16:creationId xmlns:a16="http://schemas.microsoft.com/office/drawing/2014/main" id="{6544D03F-84EB-4404-A095-21F2F4DD397B}"/>
              </a:ext>
            </a:extLst>
          </p:cNvPr>
          <p:cNvPicPr>
            <a:picLocks noChangeAspect="1"/>
          </p:cNvPicPr>
          <p:nvPr userDrawn="1"/>
        </p:nvPicPr>
        <p:blipFill>
          <a:blip r:embed="rId2"/>
          <a:stretch>
            <a:fillRect/>
          </a:stretch>
        </p:blipFill>
        <p:spPr>
          <a:xfrm>
            <a:off x="7765983" y="92076"/>
            <a:ext cx="1143001" cy="1143001"/>
          </a:xfrm>
          <a:prstGeom prst="rect">
            <a:avLst/>
          </a:prstGeom>
        </p:spPr>
      </p:pic>
    </p:spTree>
    <p:extLst>
      <p:ext uri="{BB962C8B-B14F-4D97-AF65-F5344CB8AC3E}">
        <p14:creationId xmlns:p14="http://schemas.microsoft.com/office/powerpoint/2010/main" val="115693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AE1649-C190-1E44-AAD5-C129AA553731}" type="slidenum">
              <a:rPr lang="en-US" smtClean="0"/>
              <a:t>‹#›</a:t>
            </a:fld>
            <a:endParaRPr lang="en-US"/>
          </a:p>
        </p:txBody>
      </p:sp>
      <p:pic>
        <p:nvPicPr>
          <p:cNvPr id="12" name="Picture 11" descr="Logo&#10;&#10;Description automatically generated">
            <a:extLst>
              <a:ext uri="{FF2B5EF4-FFF2-40B4-BE49-F238E27FC236}">
                <a16:creationId xmlns:a16="http://schemas.microsoft.com/office/drawing/2014/main" id="{9B114086-B3DB-4D52-88B5-09B10A9842BD}"/>
              </a:ext>
            </a:extLst>
          </p:cNvPr>
          <p:cNvPicPr>
            <a:picLocks noChangeAspect="1"/>
          </p:cNvPicPr>
          <p:nvPr userDrawn="1"/>
        </p:nvPicPr>
        <p:blipFill>
          <a:blip r:embed="rId2"/>
          <a:stretch>
            <a:fillRect/>
          </a:stretch>
        </p:blipFill>
        <p:spPr>
          <a:xfrm>
            <a:off x="7765983" y="92076"/>
            <a:ext cx="1143001" cy="1143001"/>
          </a:xfrm>
          <a:prstGeom prst="rect">
            <a:avLst/>
          </a:prstGeom>
        </p:spPr>
      </p:pic>
    </p:spTree>
    <p:extLst>
      <p:ext uri="{BB962C8B-B14F-4D97-AF65-F5344CB8AC3E}">
        <p14:creationId xmlns:p14="http://schemas.microsoft.com/office/powerpoint/2010/main" val="71655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405966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9289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562380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51021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6516" y="1600200"/>
            <a:ext cx="6757259"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5059099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6516" y="1600200"/>
            <a:ext cx="6757259"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948447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es.vecteezy.com/senales-simbolos-vectoriales/33778-dollar-sign-vector" TargetMode="External"/><Relationship Id="rId3" Type="http://schemas.openxmlformats.org/officeDocument/2006/relationships/image" Target="../media/image6.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hyperlink" Target="https://wallpapercave.com/light-green-background" TargetMode="Externa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3.jpg"/><Relationship Id="rId3" Type="http://schemas.openxmlformats.org/officeDocument/2006/relationships/image" Target="../media/image6.jpg"/><Relationship Id="rId7" Type="http://schemas.openxmlformats.org/officeDocument/2006/relationships/hyperlink" Target="https://www.vecteezy.com/sports/56460-clipboard-vector" TargetMode="External"/><Relationship Id="rId12"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jpg"/><Relationship Id="rId4" Type="http://schemas.openxmlformats.org/officeDocument/2006/relationships/hyperlink" Target="https://wallpapercave.com/light-green-background" TargetMode="External"/><Relationship Id="rId9" Type="http://schemas.openxmlformats.org/officeDocument/2006/relationships/image" Target="../media/image19.emf"/><Relationship Id="rId1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1.png"/><Relationship Id="rId7" Type="http://schemas.openxmlformats.org/officeDocument/2006/relationships/image" Target="../media/image26.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25.tmp"/><Relationship Id="rId10" Type="http://schemas.openxmlformats.org/officeDocument/2006/relationships/image" Target="../media/image23.jpg"/><Relationship Id="rId4" Type="http://schemas.openxmlformats.org/officeDocument/2006/relationships/hyperlink" Target="https://www.pinterest.com/pin/399976010656475938/" TargetMode="External"/><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27.jpg"/><Relationship Id="rId4" Type="http://schemas.openxmlformats.org/officeDocument/2006/relationships/hyperlink" Target="https://wallpapercave.com/light-green-backgroun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pinterest.com/pin/399976010656475938/"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6.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hyperlink" Target="https://www.pinterest.com/pin/399976010656475938/" TargetMode="External"/><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pinterest.com/pin/39997601065647593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pinterest.com/pin/399976010656475938/"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walmart.com/ip/4-Shelf-Welded-Steel-Shelving-Unit/691207816?wmlspartner=wlpa&amp;selectedSellerId=0" TargetMode="External"/><Relationship Id="rId13" Type="http://schemas.openxmlformats.org/officeDocument/2006/relationships/hyperlink" Target="https://worksheet24.com/2149/bubble-dollar-sign/" TargetMode="External"/><Relationship Id="rId3"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hyperlink" Target="https://www.pinterest.com/pin/99360735516197748/"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walmart.com/ip/Costway-3PCS-5-Tier-Metal-Storage-Shelves-60-Adjustable-Shelves-Silver-Gray-Blue/285251149" TargetMode="External"/><Relationship Id="rId5" Type="http://schemas.openxmlformats.org/officeDocument/2006/relationships/hyperlink" Target="https://www.pinterest.com/pin/399976010656475938/" TargetMode="External"/><Relationship Id="rId15" Type="http://schemas.microsoft.com/office/2007/relationships/hdphoto" Target="../media/hdphoto4.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allpapercave.com/light-green-backgroun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hyperlink" Target="https://www.pinterest.com/pin/39997601065647593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hyperlink" Target="https://www.pinterest.com/pin/39997601065647593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hyperlink" Target="https://www.pinterest.com/pin/399976010656475938/"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hyperlink" Target="https://www.pinterest.com/pin/39997601065647593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wallpapercave.com/light-green-backgroun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hyperlink" Target="https://www.pinterest.com/pin/399976010656475938/"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westcoastofficesupplies.ca/eOfficeProducts/MMF-Steelmaster-Cash-Box-with-Tray-5-Bill-5-Coin.html" TargetMode="External"/><Relationship Id="rId3" Type="http://schemas.openxmlformats.org/officeDocument/2006/relationships/image" Target="../media/image6.jpg"/><Relationship Id="rId7" Type="http://schemas.microsoft.com/office/2007/relationships/hdphoto" Target="../media/hdphoto7.wdp"/><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hyperlink" Target="http://morelandbus.com.au/productlist-Collectibles-Historical-Memorabilia/osl-754755-Bag-Security-Locking-Money-Cash-Bank-Anti-Theft-Lockable-Purse-with-Lock-Deposit/" TargetMode="External"/><Relationship Id="rId5" Type="http://schemas.openxmlformats.org/officeDocument/2006/relationships/image" Target="../media/image7.png"/><Relationship Id="rId10" Type="http://schemas.microsoft.com/office/2007/relationships/hdphoto" Target="../media/hdphoto8.wdp"/><Relationship Id="rId4" Type="http://schemas.openxmlformats.org/officeDocument/2006/relationships/hyperlink" Target="https://wallpapercave.com/light-green-background" TargetMode="External"/><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henry.cheah@lausd.net" TargetMode="External"/><Relationship Id="rId13" Type="http://schemas.openxmlformats.org/officeDocument/2006/relationships/hyperlink" Target="https://www.vectorstock.com/royalty-free-vector/bank-building-vector-21964498" TargetMode="External"/><Relationship Id="rId3" Type="http://schemas.openxmlformats.org/officeDocument/2006/relationships/image" Target="../media/image11.png"/><Relationship Id="rId7" Type="http://schemas.openxmlformats.org/officeDocument/2006/relationships/hyperlink" Target="mailto:allis.wong@lausd.net" TargetMode="External"/><Relationship Id="rId12"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melissa.regalado@lausd.net" TargetMode="External"/><Relationship Id="rId11" Type="http://schemas.openxmlformats.org/officeDocument/2006/relationships/image" Target="../media/image16.png"/><Relationship Id="rId5" Type="http://schemas.openxmlformats.org/officeDocument/2006/relationships/hyperlink" Target="mailto:sandra.joya@lausd.net" TargetMode="External"/><Relationship Id="rId10" Type="http://schemas.openxmlformats.org/officeDocument/2006/relationships/hyperlink" Target="mailto:michael.villaroman@lausd.net" TargetMode="External"/><Relationship Id="rId4" Type="http://schemas.openxmlformats.org/officeDocument/2006/relationships/hyperlink" Target="https://www.pinterest.com/pin/399976010656475938/" TargetMode="External"/><Relationship Id="rId9" Type="http://schemas.openxmlformats.org/officeDocument/2006/relationships/hyperlink" Target="mailto:hong.li@lausd.net"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g"/><Relationship Id="rId7" Type="http://schemas.openxmlformats.org/officeDocument/2006/relationships/hyperlink" Target="https://howtowiki.net/attendance-sheet/"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7.png"/><Relationship Id="rId10" Type="http://schemas.openxmlformats.org/officeDocument/2006/relationships/hyperlink" Target="https://favpng.com/png_view/right-mark-clip-art-check-mark-vector-graphics-pixabay-png/6z9UuqMp" TargetMode="External"/><Relationship Id="rId4" Type="http://schemas.openxmlformats.org/officeDocument/2006/relationships/hyperlink" Target="https://wallpapercave.com/light-green-background" TargetMode="External"/><Relationship Id="rId9"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pinterest.com/pin/39997601065647593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pinterest.com/pin/39997601065647593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hyperlink" Target="https://wallpapercave.com/light-green-backgroun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pinterest.com/pin/39997601065647593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6453C36C-B07F-7EEB-A953-06D7705846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pic>
        <p:nvPicPr>
          <p:cNvPr id="3" name="Picture 2" descr="A blue and orange letters on a black background&#10;&#10;Description automatically generated">
            <a:extLst>
              <a:ext uri="{FF2B5EF4-FFF2-40B4-BE49-F238E27FC236}">
                <a16:creationId xmlns:a16="http://schemas.microsoft.com/office/drawing/2014/main" id="{DF371815-B459-27A7-FE96-B49516960632}"/>
              </a:ext>
            </a:extLst>
          </p:cNvPr>
          <p:cNvPicPr>
            <a:picLocks noChangeAspect="1"/>
          </p:cNvPicPr>
          <p:nvPr/>
        </p:nvPicPr>
        <p:blipFill>
          <a:blip r:embed="rId5"/>
          <a:stretch>
            <a:fillRect/>
          </a:stretch>
        </p:blipFill>
        <p:spPr>
          <a:xfrm>
            <a:off x="355732" y="259987"/>
            <a:ext cx="8432536" cy="1446550"/>
          </a:xfrm>
          <a:prstGeom prst="rect">
            <a:avLst/>
          </a:prstGeom>
        </p:spPr>
      </p:pic>
      <p:sp>
        <p:nvSpPr>
          <p:cNvPr id="4" name="Rectangle 3"/>
          <p:cNvSpPr/>
          <p:nvPr/>
        </p:nvSpPr>
        <p:spPr>
          <a:xfrm>
            <a:off x="2667000" y="196196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5" name="Rectangle 2"/>
          <p:cNvSpPr>
            <a:spLocks noChangeArrowheads="1"/>
          </p:cNvSpPr>
          <p:nvPr/>
        </p:nvSpPr>
        <p:spPr bwMode="auto">
          <a:xfrm>
            <a:off x="1219200" y="6445802"/>
            <a:ext cx="67056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Comic Sans MS" pitchFamily="66" charset="0"/>
              </a:defRPr>
            </a:lvl1pPr>
            <a:lvl2pPr marL="742950" indent="-285750" defTabSz="457200" eaLnBrk="0" hangingPunct="0">
              <a:defRPr>
                <a:solidFill>
                  <a:schemeClr val="tx1"/>
                </a:solidFill>
                <a:latin typeface="Comic Sans MS" pitchFamily="66" charset="0"/>
              </a:defRPr>
            </a:lvl2pPr>
            <a:lvl3pPr marL="1143000" indent="-228600" defTabSz="457200" eaLnBrk="0" hangingPunct="0">
              <a:defRPr>
                <a:solidFill>
                  <a:schemeClr val="tx1"/>
                </a:solidFill>
                <a:latin typeface="Comic Sans MS" pitchFamily="66" charset="0"/>
              </a:defRPr>
            </a:lvl3pPr>
            <a:lvl4pPr marL="1600200" indent="-228600" defTabSz="457200" eaLnBrk="0" hangingPunct="0">
              <a:defRPr>
                <a:solidFill>
                  <a:schemeClr val="tx1"/>
                </a:solidFill>
                <a:latin typeface="Comic Sans MS" pitchFamily="66" charset="0"/>
              </a:defRPr>
            </a:lvl4pPr>
            <a:lvl5pPr marL="2057400" indent="-228600" defTabSz="457200" eaLnBrk="0" hangingPunct="0">
              <a:defRPr>
                <a:solidFill>
                  <a:schemeClr val="tx1"/>
                </a:solidFill>
                <a:latin typeface="Comic Sans MS" pitchFamily="66" charset="0"/>
              </a:defRPr>
            </a:lvl5pPr>
            <a:lvl6pPr marL="2514600" indent="-228600" defTabSz="457200" eaLnBrk="0" fontAlgn="base" hangingPunct="0">
              <a:spcBef>
                <a:spcPct val="0"/>
              </a:spcBef>
              <a:spcAft>
                <a:spcPct val="0"/>
              </a:spcAft>
              <a:defRPr>
                <a:solidFill>
                  <a:schemeClr val="tx1"/>
                </a:solidFill>
                <a:latin typeface="Comic Sans MS" pitchFamily="66" charset="0"/>
              </a:defRPr>
            </a:lvl6pPr>
            <a:lvl7pPr marL="2971800" indent="-228600" defTabSz="457200" eaLnBrk="0" fontAlgn="base" hangingPunct="0">
              <a:spcBef>
                <a:spcPct val="0"/>
              </a:spcBef>
              <a:spcAft>
                <a:spcPct val="0"/>
              </a:spcAft>
              <a:defRPr>
                <a:solidFill>
                  <a:schemeClr val="tx1"/>
                </a:solidFill>
                <a:latin typeface="Comic Sans MS" pitchFamily="66" charset="0"/>
              </a:defRPr>
            </a:lvl7pPr>
            <a:lvl8pPr marL="3429000" indent="-228600" defTabSz="457200" eaLnBrk="0" fontAlgn="base" hangingPunct="0">
              <a:spcBef>
                <a:spcPct val="0"/>
              </a:spcBef>
              <a:spcAft>
                <a:spcPct val="0"/>
              </a:spcAft>
              <a:defRPr>
                <a:solidFill>
                  <a:schemeClr val="tx1"/>
                </a:solidFill>
                <a:latin typeface="Comic Sans MS" pitchFamily="66" charset="0"/>
              </a:defRPr>
            </a:lvl8pPr>
            <a:lvl9pPr marL="3886200" indent="-228600" defTabSz="457200" eaLnBrk="0" fontAlgn="base" hangingPunct="0">
              <a:spcBef>
                <a:spcPct val="0"/>
              </a:spcBef>
              <a:spcAft>
                <a:spcPct val="0"/>
              </a:spcAft>
              <a:defRPr>
                <a:solidFill>
                  <a:schemeClr val="tx1"/>
                </a:solidFill>
                <a:latin typeface="Comic Sans MS" pitchFamily="66" charset="0"/>
              </a:defRPr>
            </a:lvl9pPr>
          </a:lstStyle>
          <a:p>
            <a:pPr algn="ctr" eaLnBrk="1" fontAlgn="base" hangingPunct="1">
              <a:lnSpc>
                <a:spcPct val="90000"/>
              </a:lnSpc>
              <a:spcBef>
                <a:spcPct val="20000"/>
              </a:spcBef>
              <a:spcAft>
                <a:spcPct val="0"/>
              </a:spcAft>
            </a:pPr>
            <a:r>
              <a:rPr lang="en-US" altLang="en-US" sz="2400" dirty="0">
                <a:solidFill>
                  <a:srgbClr val="000000"/>
                </a:solidFill>
                <a:latin typeface="Calibri" pitchFamily="34" charset="0"/>
              </a:rPr>
              <a:t>Provided by the LAUSD Food Services Division</a:t>
            </a:r>
          </a:p>
        </p:txBody>
      </p:sp>
      <p:sp>
        <p:nvSpPr>
          <p:cNvPr id="7" name="TextBox 6">
            <a:extLst>
              <a:ext uri="{FF2B5EF4-FFF2-40B4-BE49-F238E27FC236}">
                <a16:creationId xmlns:a16="http://schemas.microsoft.com/office/drawing/2014/main" id="{23FD4561-CDB2-A0C6-F4FD-305A20014FB4}"/>
              </a:ext>
            </a:extLst>
          </p:cNvPr>
          <p:cNvSpPr txBox="1"/>
          <p:nvPr/>
        </p:nvSpPr>
        <p:spPr>
          <a:xfrm>
            <a:off x="3721290" y="1659638"/>
            <a:ext cx="1701421" cy="950794"/>
          </a:xfrm>
          <a:prstGeom prst="rect">
            <a:avLst/>
          </a:prstGeom>
          <a:noFill/>
        </p:spPr>
        <p:txBody>
          <a:bodyPr vert="horz" wrap="none" lIns="91440" tIns="45720" rIns="91440" bIns="45720" rtlCol="0" anchor="t">
            <a:noAutofit/>
          </a:bodyPr>
          <a:lstStyle/>
          <a:p>
            <a:pPr algn="ctr"/>
            <a:r>
              <a:rPr lang="en-US" sz="8800" b="1" cap="none" dirty="0">
                <a:solidFill>
                  <a:srgbClr val="000000"/>
                </a:solidFill>
              </a:rPr>
              <a:t>Café </a:t>
            </a:r>
            <a:r>
              <a:rPr lang="en-US" sz="8000" b="1" cap="none" dirty="0">
                <a:solidFill>
                  <a:srgbClr val="000000"/>
                </a:solidFill>
              </a:rPr>
              <a:t>Fiscal</a:t>
            </a:r>
          </a:p>
          <a:p>
            <a:pPr algn="ctr"/>
            <a:endParaRPr lang="en-US" sz="4500" b="1" cap="none" dirty="0">
              <a:solidFill>
                <a:srgbClr val="000000"/>
              </a:solidFill>
            </a:endParaRPr>
          </a:p>
          <a:p>
            <a:pPr algn="ctr"/>
            <a:r>
              <a:rPr lang="en-US" sz="8800" b="1" cap="none" dirty="0">
                <a:solidFill>
                  <a:srgbClr val="000000"/>
                </a:solidFill>
              </a:rPr>
              <a:t>Key Notes</a:t>
            </a:r>
          </a:p>
        </p:txBody>
      </p:sp>
      <p:pic>
        <p:nvPicPr>
          <p:cNvPr id="35" name="Picture 34" descr="A gold dollar sign with a white background&#10;&#10;Description automatically generated">
            <a:extLst>
              <a:ext uri="{FF2B5EF4-FFF2-40B4-BE49-F238E27FC236}">
                <a16:creationId xmlns:a16="http://schemas.microsoft.com/office/drawing/2014/main" id="{664B4098-50AE-968B-133E-C0FE593D9C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837473B0-CC2E-450A-ABE3-18F120FF3D39}">
                <a1611:picAttrSrcUrl xmlns:a1611="http://schemas.microsoft.com/office/drawing/2016/11/main" r:id="rId8"/>
              </a:ext>
            </a:extLst>
          </a:blip>
          <a:stretch>
            <a:fillRect/>
          </a:stretch>
        </p:blipFill>
        <p:spPr>
          <a:xfrm>
            <a:off x="3721290" y="2853726"/>
            <a:ext cx="1701421" cy="1190995"/>
          </a:xfrm>
          <a:prstGeom prst="rect">
            <a:avLst/>
          </a:prstGeom>
        </p:spPr>
      </p:pic>
      <p:sp>
        <p:nvSpPr>
          <p:cNvPr id="37" name="TextBox 36">
            <a:extLst>
              <a:ext uri="{FF2B5EF4-FFF2-40B4-BE49-F238E27FC236}">
                <a16:creationId xmlns:a16="http://schemas.microsoft.com/office/drawing/2014/main" id="{018A9866-DED3-AB64-7BD1-0CF300C6A7FC}"/>
              </a:ext>
            </a:extLst>
          </p:cNvPr>
          <p:cNvSpPr txBox="1"/>
          <p:nvPr/>
        </p:nvSpPr>
        <p:spPr>
          <a:xfrm>
            <a:off x="7924800" y="6488668"/>
            <a:ext cx="1191905" cy="369332"/>
          </a:xfrm>
          <a:prstGeom prst="rect">
            <a:avLst/>
          </a:prstGeom>
          <a:noFill/>
        </p:spPr>
        <p:txBody>
          <a:bodyPr wrap="square">
            <a:spAutoFit/>
          </a:bodyPr>
          <a:lstStyle/>
          <a:p>
            <a:r>
              <a:rPr lang="en-US" altLang="en-US" dirty="0">
                <a:solidFill>
                  <a:srgbClr val="000000"/>
                </a:solidFill>
                <a:latin typeface="Calibri" pitchFamily="34" charset="0"/>
              </a:rPr>
              <a:t>12</a:t>
            </a:r>
            <a:r>
              <a:rPr lang="en-US" altLang="en-US" sz="1800" dirty="0">
                <a:solidFill>
                  <a:srgbClr val="000000"/>
                </a:solidFill>
                <a:latin typeface="Calibri" pitchFamily="34" charset="0"/>
              </a:rPr>
              <a:t>.6.2024</a:t>
            </a:r>
            <a:endParaRPr lang="en-US" dirty="0"/>
          </a:p>
        </p:txBody>
      </p:sp>
      <p:pic>
        <p:nvPicPr>
          <p:cNvPr id="6" name="Picture 5">
            <a:extLst>
              <a:ext uri="{FF2B5EF4-FFF2-40B4-BE49-F238E27FC236}">
                <a16:creationId xmlns:a16="http://schemas.microsoft.com/office/drawing/2014/main" id="{0511FE72-AC09-898F-406C-CE071FA7DE74}"/>
              </a:ext>
            </a:extLst>
          </p:cNvPr>
          <p:cNvPicPr>
            <a:picLocks noChangeAspect="1"/>
          </p:cNvPicPr>
          <p:nvPr/>
        </p:nvPicPr>
        <p:blipFill>
          <a:blip r:embed="rId9"/>
          <a:stretch>
            <a:fillRect/>
          </a:stretch>
        </p:blipFill>
        <p:spPr>
          <a:xfrm>
            <a:off x="480584" y="4659506"/>
            <a:ext cx="2005930" cy="1673801"/>
          </a:xfrm>
          <a:prstGeom prst="rect">
            <a:avLst/>
          </a:prstGeom>
        </p:spPr>
      </p:pic>
      <p:pic>
        <p:nvPicPr>
          <p:cNvPr id="8" name="Picture 7">
            <a:extLst>
              <a:ext uri="{FF2B5EF4-FFF2-40B4-BE49-F238E27FC236}">
                <a16:creationId xmlns:a16="http://schemas.microsoft.com/office/drawing/2014/main" id="{35162BB6-EF84-5F5A-8591-7D970CE23643}"/>
              </a:ext>
            </a:extLst>
          </p:cNvPr>
          <p:cNvPicPr>
            <a:picLocks noChangeAspect="1"/>
          </p:cNvPicPr>
          <p:nvPr/>
        </p:nvPicPr>
        <p:blipFill>
          <a:blip r:embed="rId10"/>
          <a:stretch>
            <a:fillRect/>
          </a:stretch>
        </p:blipFill>
        <p:spPr>
          <a:xfrm>
            <a:off x="6285395" y="4397963"/>
            <a:ext cx="2378021" cy="1935344"/>
          </a:xfrm>
          <a:prstGeom prst="rect">
            <a:avLst/>
          </a:prstGeom>
        </p:spPr>
      </p:pic>
    </p:spTree>
    <p:extLst>
      <p:ext uri="{BB962C8B-B14F-4D97-AF65-F5344CB8AC3E}">
        <p14:creationId xmlns:p14="http://schemas.microsoft.com/office/powerpoint/2010/main" val="4171617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een gradient with a white background&#10;&#10;Description automatically generated with medium confidence">
            <a:extLst>
              <a:ext uri="{FF2B5EF4-FFF2-40B4-BE49-F238E27FC236}">
                <a16:creationId xmlns:a16="http://schemas.microsoft.com/office/drawing/2014/main" id="{98E7D5A7-DDA6-BE15-2E9B-BC1704949F9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pic>
        <p:nvPicPr>
          <p:cNvPr id="40" name="Picture 39" descr="A brown clipboard with a silver handle&#10;&#10;Description automatically generated">
            <a:extLst>
              <a:ext uri="{FF2B5EF4-FFF2-40B4-BE49-F238E27FC236}">
                <a16:creationId xmlns:a16="http://schemas.microsoft.com/office/drawing/2014/main" id="{AFEA2DAE-D4A9-9088-BDB9-16240421D47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35" b="96735" l="10000" r="90000">
                        <a14:foregroundMark x1="37143" y1="8980" x2="73071" y2="68367"/>
                        <a14:foregroundMark x1="70571" y1="29592" x2="28786" y2="87857"/>
                        <a14:foregroundMark x1="48429" y1="4184" x2="48429" y2="4184"/>
                        <a14:foregroundMark x1="23071" y1="92449" x2="49071" y2="92449"/>
                        <a14:foregroundMark x1="49071" y1="92449" x2="77500" y2="81531"/>
                        <a14:foregroundMark x1="77500" y1="81531" x2="78286" y2="17857"/>
                        <a14:foregroundMark x1="78286" y1="17857" x2="78286" y2="17857"/>
                        <a14:foregroundMark x1="82357" y1="12551" x2="76857" y2="31837"/>
                        <a14:foregroundMark x1="76357" y1="95612" x2="16929" y2="90918"/>
                        <a14:foregroundMark x1="21143" y1="96735" x2="21786" y2="73571"/>
                        <a14:foregroundMark x1="21786" y1="73571" x2="42071" y2="12857"/>
                        <a14:foregroundMark x1="49723" y1="5089" x2="51357" y2="4082"/>
                        <a14:foregroundMark x1="37286" y1="12755" x2="47791" y2="6280"/>
                        <a14:foregroundMark x1="55500" y1="7551" x2="68429" y2="18163"/>
                        <a14:foregroundMark x1="76071" y1="12959" x2="57714" y2="13265"/>
                        <a14:foregroundMark x1="57714" y1="13265" x2="48000" y2="8673"/>
                        <a14:foregroundMark x1="48000" y1="8673" x2="35429" y2="10204"/>
                        <a14:foregroundMark x1="35429" y1="10204" x2="25000" y2="18061"/>
                        <a14:foregroundMark x1="47571" y1="1735" x2="53286" y2="2653"/>
                        <a14:foregroundMark x1="85786" y1="13571" x2="85143" y2="13367"/>
                        <a14:foregroundMark x1="83857" y1="12755" x2="85000" y2="12755"/>
                        <a14:backgroundMark x1="49945" y1="5971" x2="49786" y2="6939"/>
                      </a14:backgroundRemoval>
                    </a14:imgEffect>
                  </a14:imgLayer>
                </a14:imgProps>
              </a:ext>
              <a:ext uri="{837473B0-CC2E-450A-ABE3-18F120FF3D39}">
                <a1611:picAttrSrcUrl xmlns:a1611="http://schemas.microsoft.com/office/drawing/2016/11/main" r:id="rId7"/>
              </a:ext>
            </a:extLst>
          </a:blip>
          <a:srcRect l="13234" r="13483"/>
          <a:stretch/>
        </p:blipFill>
        <p:spPr>
          <a:xfrm>
            <a:off x="2146809" y="1206167"/>
            <a:ext cx="4850383" cy="3054179"/>
          </a:xfrm>
          <a:prstGeom prst="rect">
            <a:avLst/>
          </a:prstGeom>
        </p:spPr>
      </p:pic>
      <p:sp>
        <p:nvSpPr>
          <p:cNvPr id="43" name="Rectangle 42">
            <a:extLst>
              <a:ext uri="{FF2B5EF4-FFF2-40B4-BE49-F238E27FC236}">
                <a16:creationId xmlns:a16="http://schemas.microsoft.com/office/drawing/2014/main" id="{37383260-98D4-C2D7-9546-32BB33961BB4}"/>
              </a:ext>
            </a:extLst>
          </p:cNvPr>
          <p:cNvSpPr/>
          <p:nvPr/>
        </p:nvSpPr>
        <p:spPr>
          <a:xfrm>
            <a:off x="2380071" y="1719618"/>
            <a:ext cx="4416513" cy="247331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pic>
        <p:nvPicPr>
          <p:cNvPr id="3" name="Picture 2" descr="A blue and orange letters on a black background&#10;&#10;Description automatically generated">
            <a:extLst>
              <a:ext uri="{FF2B5EF4-FFF2-40B4-BE49-F238E27FC236}">
                <a16:creationId xmlns:a16="http://schemas.microsoft.com/office/drawing/2014/main" id="{B7C8A51A-EB22-2DAE-6475-CD64D171C7E5}"/>
              </a:ext>
            </a:extLst>
          </p:cNvPr>
          <p:cNvPicPr>
            <a:picLocks noChangeAspect="1"/>
          </p:cNvPicPr>
          <p:nvPr/>
        </p:nvPicPr>
        <p:blipFill>
          <a:blip r:embed="rId8"/>
          <a:stretch>
            <a:fillRect/>
          </a:stretch>
        </p:blipFill>
        <p:spPr>
          <a:xfrm>
            <a:off x="355732" y="687"/>
            <a:ext cx="8432536" cy="1199016"/>
          </a:xfrm>
          <a:prstGeom prst="rect">
            <a:avLst/>
          </a:prstGeom>
        </p:spPr>
      </p:pic>
      <p:grpSp>
        <p:nvGrpSpPr>
          <p:cNvPr id="44" name="Group 43">
            <a:extLst>
              <a:ext uri="{FF2B5EF4-FFF2-40B4-BE49-F238E27FC236}">
                <a16:creationId xmlns:a16="http://schemas.microsoft.com/office/drawing/2014/main" id="{232F0B03-1001-37BC-5A30-D3B591A9EA11}"/>
              </a:ext>
            </a:extLst>
          </p:cNvPr>
          <p:cNvGrpSpPr/>
          <p:nvPr/>
        </p:nvGrpSpPr>
        <p:grpSpPr>
          <a:xfrm>
            <a:off x="-56280" y="4324831"/>
            <a:ext cx="2286000" cy="3017520"/>
            <a:chOff x="17446" y="4344904"/>
            <a:chExt cx="2286000" cy="3017520"/>
          </a:xfrm>
        </p:grpSpPr>
        <p:pic>
          <p:nvPicPr>
            <p:cNvPr id="20" name="Picture 19">
              <a:extLst>
                <a:ext uri="{FF2B5EF4-FFF2-40B4-BE49-F238E27FC236}">
                  <a16:creationId xmlns:a16="http://schemas.microsoft.com/office/drawing/2014/main" id="{1874010E-89E2-5481-2E5A-EAEA2CF2AA51}"/>
                </a:ext>
              </a:extLst>
            </p:cNvPr>
            <p:cNvPicPr>
              <a:picLocks noChangeAspect="1"/>
            </p:cNvPicPr>
            <p:nvPr/>
          </p:nvPicPr>
          <p:blipFill rotWithShape="1">
            <a:blip r:embed="rId9"/>
            <a:srcRect l="1362" t="1139" r="1812" b="1522"/>
            <a:stretch/>
          </p:blipFill>
          <p:spPr>
            <a:xfrm>
              <a:off x="321960" y="4344904"/>
              <a:ext cx="1676973" cy="2140727"/>
            </a:xfrm>
            <a:prstGeom prst="rect">
              <a:avLst/>
            </a:prstGeom>
            <a:ln w="19050">
              <a:solidFill>
                <a:srgbClr val="000000"/>
              </a:solidFill>
            </a:ln>
          </p:spPr>
        </p:pic>
        <p:sp>
          <p:nvSpPr>
            <p:cNvPr id="22" name="TextBox 21">
              <a:extLst>
                <a:ext uri="{FF2B5EF4-FFF2-40B4-BE49-F238E27FC236}">
                  <a16:creationId xmlns:a16="http://schemas.microsoft.com/office/drawing/2014/main" id="{87539A80-3BEF-657E-CDDA-EAD3EEAB7037}"/>
                </a:ext>
              </a:extLst>
            </p:cNvPr>
            <p:cNvSpPr txBox="1"/>
            <p:nvPr/>
          </p:nvSpPr>
          <p:spPr>
            <a:xfrm>
              <a:off x="17446" y="6499082"/>
              <a:ext cx="2286000" cy="863342"/>
            </a:xfrm>
            <a:prstGeom prst="rect">
              <a:avLst/>
            </a:prstGeom>
            <a:noFill/>
          </p:spPr>
          <p:txBody>
            <a:bodyPr vert="horz" wrap="none" lIns="91440" tIns="45720" rIns="91440" bIns="45720" rtlCol="0" anchor="t">
              <a:normAutofit/>
            </a:bodyPr>
            <a:lstStyle/>
            <a:p>
              <a:r>
                <a:rPr lang="en-US" sz="2200" cap="none" dirty="0">
                  <a:solidFill>
                    <a:schemeClr val="bg1"/>
                  </a:solidFill>
                  <a:effectLst>
                    <a:outerShdw blurRad="38100" dist="38100" dir="2700000" algn="tl">
                      <a:srgbClr val="000000">
                        <a:alpha val="43137"/>
                      </a:srgbClr>
                    </a:outerShdw>
                  </a:effectLst>
                </a:rPr>
                <a:t>Clearbrook Farms</a:t>
              </a:r>
            </a:p>
          </p:txBody>
        </p:sp>
      </p:grpSp>
      <p:grpSp>
        <p:nvGrpSpPr>
          <p:cNvPr id="29" name="Group 28">
            <a:extLst>
              <a:ext uri="{FF2B5EF4-FFF2-40B4-BE49-F238E27FC236}">
                <a16:creationId xmlns:a16="http://schemas.microsoft.com/office/drawing/2014/main" id="{2D7A8907-13C5-7860-1F2B-04CDBFE0B04C}"/>
              </a:ext>
            </a:extLst>
          </p:cNvPr>
          <p:cNvGrpSpPr/>
          <p:nvPr/>
        </p:nvGrpSpPr>
        <p:grpSpPr>
          <a:xfrm>
            <a:off x="304753" y="1093490"/>
            <a:ext cx="1676973" cy="3017520"/>
            <a:chOff x="546529" y="1370352"/>
            <a:chExt cx="1710469" cy="3199246"/>
          </a:xfrm>
        </p:grpSpPr>
        <p:pic>
          <p:nvPicPr>
            <p:cNvPr id="19" name="Picture 18" descr="Timeline&#10;&#10;Description automatically generated">
              <a:extLst>
                <a:ext uri="{FF2B5EF4-FFF2-40B4-BE49-F238E27FC236}">
                  <a16:creationId xmlns:a16="http://schemas.microsoft.com/office/drawing/2014/main" id="{3C0F42C8-8A18-3757-3B6E-F520AD40811B}"/>
                </a:ext>
              </a:extLst>
            </p:cNvPr>
            <p:cNvPicPr>
              <a:picLocks noChangeAspect="1"/>
            </p:cNvPicPr>
            <p:nvPr/>
          </p:nvPicPr>
          <p:blipFill rotWithShape="1">
            <a:blip r:embed="rId10">
              <a:extLst>
                <a:ext uri="{28A0092B-C50C-407E-A947-70E740481C1C}">
                  <a14:useLocalDpi xmlns:a14="http://schemas.microsoft.com/office/drawing/2010/main" val="0"/>
                </a:ext>
              </a:extLst>
            </a:blip>
            <a:srcRect l="2988" t="1726" r="2475" b="22191"/>
            <a:stretch/>
          </p:blipFill>
          <p:spPr>
            <a:xfrm>
              <a:off x="546529" y="1370352"/>
              <a:ext cx="1710469" cy="2267329"/>
            </a:xfrm>
            <a:prstGeom prst="rect">
              <a:avLst/>
            </a:prstGeom>
            <a:ln w="19050">
              <a:solidFill>
                <a:srgbClr val="000000"/>
              </a:solidFill>
            </a:ln>
          </p:spPr>
        </p:pic>
        <p:sp>
          <p:nvSpPr>
            <p:cNvPr id="24" name="TextBox 23">
              <a:extLst>
                <a:ext uri="{FF2B5EF4-FFF2-40B4-BE49-F238E27FC236}">
                  <a16:creationId xmlns:a16="http://schemas.microsoft.com/office/drawing/2014/main" id="{9D9A1D53-0C7A-F3CE-0939-4AA810B8F10E}"/>
                </a:ext>
              </a:extLst>
            </p:cNvPr>
            <p:cNvSpPr txBox="1"/>
            <p:nvPr/>
          </p:nvSpPr>
          <p:spPr>
            <a:xfrm>
              <a:off x="704590" y="3655198"/>
              <a:ext cx="1394346" cy="914400"/>
            </a:xfrm>
            <a:prstGeom prst="rect">
              <a:avLst/>
            </a:prstGeom>
            <a:noFill/>
          </p:spPr>
          <p:txBody>
            <a:bodyPr vert="horz" wrap="none" lIns="91440" tIns="45720" rIns="91440" bIns="45720" rtlCol="0" anchor="t">
              <a:normAutofit/>
            </a:bodyPr>
            <a:lstStyle/>
            <a:p>
              <a:r>
                <a:rPr lang="en-US" sz="2200" cap="none" dirty="0">
                  <a:solidFill>
                    <a:schemeClr val="bg1"/>
                  </a:solidFill>
                  <a:effectLst>
                    <a:outerShdw blurRad="38100" dist="38100" dir="2700000" algn="tl">
                      <a:srgbClr val="000000">
                        <a:alpha val="43137"/>
                      </a:srgbClr>
                    </a:outerShdw>
                  </a:effectLst>
                </a:rPr>
                <a:t>Driftwood</a:t>
              </a:r>
            </a:p>
          </p:txBody>
        </p:sp>
      </p:grpSp>
      <p:pic>
        <p:nvPicPr>
          <p:cNvPr id="18" name="Picture 17">
            <a:extLst>
              <a:ext uri="{FF2B5EF4-FFF2-40B4-BE49-F238E27FC236}">
                <a16:creationId xmlns:a16="http://schemas.microsoft.com/office/drawing/2014/main" id="{4E131139-56CF-08DC-90E3-38195AF839AA}"/>
              </a:ext>
            </a:extLst>
          </p:cNvPr>
          <p:cNvPicPr>
            <a:picLocks noChangeAspect="1"/>
          </p:cNvPicPr>
          <p:nvPr/>
        </p:nvPicPr>
        <p:blipFill rotWithShape="1">
          <a:blip r:embed="rId11"/>
          <a:srcRect b="22977"/>
          <a:stretch/>
        </p:blipFill>
        <p:spPr>
          <a:xfrm>
            <a:off x="4847889" y="4356675"/>
            <a:ext cx="1694967" cy="2142022"/>
          </a:xfrm>
          <a:prstGeom prst="rect">
            <a:avLst/>
          </a:prstGeom>
          <a:ln w="19050">
            <a:solidFill>
              <a:srgbClr val="000000"/>
            </a:solidFill>
          </a:ln>
        </p:spPr>
      </p:pic>
      <p:sp>
        <p:nvSpPr>
          <p:cNvPr id="25" name="TextBox 24">
            <a:extLst>
              <a:ext uri="{FF2B5EF4-FFF2-40B4-BE49-F238E27FC236}">
                <a16:creationId xmlns:a16="http://schemas.microsoft.com/office/drawing/2014/main" id="{88AD09EF-EBD8-56FB-8067-B4AFCD050D78}"/>
              </a:ext>
            </a:extLst>
          </p:cNvPr>
          <p:cNvSpPr txBox="1"/>
          <p:nvPr/>
        </p:nvSpPr>
        <p:spPr>
          <a:xfrm>
            <a:off x="5149744" y="6512925"/>
            <a:ext cx="1091257" cy="948269"/>
          </a:xfrm>
          <a:prstGeom prst="rect">
            <a:avLst/>
          </a:prstGeom>
          <a:noFill/>
        </p:spPr>
        <p:txBody>
          <a:bodyPr vert="horz" wrap="none" lIns="91440" tIns="45720" rIns="91440" bIns="45720" rtlCol="0" anchor="t">
            <a:normAutofit/>
          </a:bodyPr>
          <a:lstStyle/>
          <a:p>
            <a:r>
              <a:rPr lang="en-US" sz="2200" cap="none" dirty="0">
                <a:solidFill>
                  <a:schemeClr val="bg1"/>
                </a:solidFill>
                <a:effectLst>
                  <a:outerShdw blurRad="38100" dist="38100" dir="2700000" algn="tl">
                    <a:srgbClr val="000000">
                      <a:alpha val="43137"/>
                    </a:srgbClr>
                  </a:outerShdw>
                </a:effectLst>
              </a:rPr>
              <a:t>Goldstar</a:t>
            </a:r>
          </a:p>
        </p:txBody>
      </p:sp>
      <p:grpSp>
        <p:nvGrpSpPr>
          <p:cNvPr id="36" name="Group 35">
            <a:extLst>
              <a:ext uri="{FF2B5EF4-FFF2-40B4-BE49-F238E27FC236}">
                <a16:creationId xmlns:a16="http://schemas.microsoft.com/office/drawing/2014/main" id="{9A6B67F0-E810-B656-F2FC-DE8E08648B83}"/>
              </a:ext>
            </a:extLst>
          </p:cNvPr>
          <p:cNvGrpSpPr/>
          <p:nvPr/>
        </p:nvGrpSpPr>
        <p:grpSpPr>
          <a:xfrm>
            <a:off x="6763929" y="1127101"/>
            <a:ext cx="2362625" cy="3037645"/>
            <a:chOff x="6763929" y="1372757"/>
            <a:chExt cx="2362625" cy="3037645"/>
          </a:xfrm>
        </p:grpSpPr>
        <p:pic>
          <p:nvPicPr>
            <p:cNvPr id="16" name="Picture 15" descr="Table&#10;&#10;Description automatically generated">
              <a:extLst>
                <a:ext uri="{FF2B5EF4-FFF2-40B4-BE49-F238E27FC236}">
                  <a16:creationId xmlns:a16="http://schemas.microsoft.com/office/drawing/2014/main" id="{84EA317A-E153-3263-41FC-E7D0142A3D63}"/>
                </a:ext>
              </a:extLst>
            </p:cNvPr>
            <p:cNvPicPr>
              <a:picLocks noChangeAspect="1"/>
            </p:cNvPicPr>
            <p:nvPr/>
          </p:nvPicPr>
          <p:blipFill rotWithShape="1">
            <a:blip r:embed="rId12">
              <a:extLst>
                <a:ext uri="{28A0092B-C50C-407E-A947-70E740481C1C}">
                  <a14:useLocalDpi xmlns:a14="http://schemas.microsoft.com/office/drawing/2010/main" val="0"/>
                </a:ext>
              </a:extLst>
            </a:blip>
            <a:srcRect l="2430" t="886" r="2631" b="22092"/>
            <a:stretch/>
          </p:blipFill>
          <p:spPr>
            <a:xfrm>
              <a:off x="7132857" y="1372757"/>
              <a:ext cx="1554480" cy="2111395"/>
            </a:xfrm>
            <a:prstGeom prst="rect">
              <a:avLst/>
            </a:prstGeom>
            <a:ln w="19050">
              <a:solidFill>
                <a:srgbClr val="000000"/>
              </a:solidFill>
            </a:ln>
          </p:spPr>
        </p:pic>
        <p:sp>
          <p:nvSpPr>
            <p:cNvPr id="27" name="TextBox 26">
              <a:extLst>
                <a:ext uri="{FF2B5EF4-FFF2-40B4-BE49-F238E27FC236}">
                  <a16:creationId xmlns:a16="http://schemas.microsoft.com/office/drawing/2014/main" id="{B71BE3A3-0E02-134F-A08A-4C7D3F0F8719}"/>
                </a:ext>
              </a:extLst>
            </p:cNvPr>
            <p:cNvSpPr txBox="1"/>
            <p:nvPr/>
          </p:nvSpPr>
          <p:spPr>
            <a:xfrm>
              <a:off x="6763929" y="3496002"/>
              <a:ext cx="2362625" cy="914400"/>
            </a:xfrm>
            <a:prstGeom prst="rect">
              <a:avLst/>
            </a:prstGeom>
            <a:noFill/>
          </p:spPr>
          <p:txBody>
            <a:bodyPr vert="horz" wrap="none" lIns="91440" tIns="45720" rIns="91440" bIns="45720" rtlCol="0" anchor="t">
              <a:normAutofit fontScale="92500" lnSpcReduction="20000"/>
            </a:bodyPr>
            <a:lstStyle/>
            <a:p>
              <a:pPr algn="ctr"/>
              <a:r>
                <a:rPr lang="en-US" sz="2400" cap="none" dirty="0">
                  <a:solidFill>
                    <a:schemeClr val="bg1"/>
                  </a:solidFill>
                  <a:effectLst>
                    <a:outerShdw blurRad="38100" dist="38100" dir="2700000" algn="tl">
                      <a:srgbClr val="000000">
                        <a:alpha val="43137"/>
                      </a:srgbClr>
                    </a:outerShdw>
                  </a:effectLst>
                </a:rPr>
                <a:t>Grocery </a:t>
              </a:r>
            </a:p>
            <a:p>
              <a:pPr algn="ctr"/>
              <a:r>
                <a:rPr lang="en-US" sz="2400" cap="none" dirty="0">
                  <a:solidFill>
                    <a:schemeClr val="bg1"/>
                  </a:solidFill>
                  <a:effectLst>
                    <a:outerShdw blurRad="38100" dist="38100" dir="2700000" algn="tl">
                      <a:srgbClr val="000000">
                        <a:alpha val="43137"/>
                      </a:srgbClr>
                    </a:outerShdw>
                  </a:effectLst>
                </a:rPr>
                <a:t>&amp;</a:t>
              </a:r>
            </a:p>
            <a:p>
              <a:pPr algn="ctr"/>
              <a:r>
                <a:rPr lang="en-US" sz="2400" cap="none" dirty="0">
                  <a:solidFill>
                    <a:schemeClr val="bg1"/>
                  </a:solidFill>
                  <a:effectLst>
                    <a:outerShdw blurRad="38100" dist="38100" dir="2700000" algn="tl">
                      <a:srgbClr val="000000">
                        <a:alpha val="43137"/>
                      </a:srgbClr>
                    </a:outerShdw>
                  </a:effectLst>
                </a:rPr>
                <a:t>Staples</a:t>
              </a:r>
            </a:p>
          </p:txBody>
        </p:sp>
      </p:grpSp>
      <p:sp>
        <p:nvSpPr>
          <p:cNvPr id="14" name="TextBox 13">
            <a:extLst>
              <a:ext uri="{FF2B5EF4-FFF2-40B4-BE49-F238E27FC236}">
                <a16:creationId xmlns:a16="http://schemas.microsoft.com/office/drawing/2014/main" id="{76E242AE-A010-EF20-62D1-577D0A827E8B}"/>
              </a:ext>
            </a:extLst>
          </p:cNvPr>
          <p:cNvSpPr txBox="1"/>
          <p:nvPr/>
        </p:nvSpPr>
        <p:spPr>
          <a:xfrm>
            <a:off x="2915158" y="1528322"/>
            <a:ext cx="3350077" cy="2647892"/>
          </a:xfrm>
          <a:prstGeom prst="rect">
            <a:avLst/>
          </a:prstGeom>
          <a:noFill/>
        </p:spPr>
        <p:txBody>
          <a:bodyPr vert="horz" wrap="none" lIns="91440" tIns="45720" rIns="91440" bIns="45720" rtlCol="0" anchor="t">
            <a:noAutofit/>
          </a:bodyPr>
          <a:lstStyle/>
          <a:p>
            <a:pPr algn="ctr"/>
            <a:r>
              <a:rPr lang="en-US" sz="6000" b="1" cap="none" dirty="0">
                <a:solidFill>
                  <a:srgbClr val="000000"/>
                </a:solidFill>
                <a:effectLst>
                  <a:outerShdw blurRad="38100" dist="38100" dir="2700000" algn="tl">
                    <a:srgbClr val="000000">
                      <a:alpha val="43137"/>
                    </a:srgbClr>
                  </a:outerShdw>
                </a:effectLst>
              </a:rPr>
              <a:t>Receivers </a:t>
            </a:r>
          </a:p>
          <a:p>
            <a:pPr algn="ctr"/>
            <a:r>
              <a:rPr lang="en-US" sz="6000" b="1" cap="none" dirty="0">
                <a:solidFill>
                  <a:srgbClr val="000000"/>
                </a:solidFill>
                <a:effectLst>
                  <a:outerShdw blurRad="38100" dist="38100" dir="2700000" algn="tl">
                    <a:srgbClr val="000000">
                      <a:alpha val="43137"/>
                    </a:srgbClr>
                  </a:outerShdw>
                </a:effectLst>
              </a:rPr>
              <a:t>&amp;</a:t>
            </a:r>
          </a:p>
          <a:p>
            <a:pPr algn="ctr"/>
            <a:r>
              <a:rPr lang="en-US" sz="6000" b="1" cap="none" dirty="0">
                <a:solidFill>
                  <a:srgbClr val="000000"/>
                </a:solidFill>
                <a:effectLst>
                  <a:outerShdw blurRad="38100" dist="38100" dir="2700000" algn="tl">
                    <a:srgbClr val="000000">
                      <a:alpha val="43137"/>
                    </a:srgbClr>
                  </a:outerShdw>
                </a:effectLst>
              </a:rPr>
              <a:t>Invoices</a:t>
            </a:r>
          </a:p>
        </p:txBody>
      </p:sp>
      <p:sp>
        <p:nvSpPr>
          <p:cNvPr id="26" name="TextBox 25">
            <a:extLst>
              <a:ext uri="{FF2B5EF4-FFF2-40B4-BE49-F238E27FC236}">
                <a16:creationId xmlns:a16="http://schemas.microsoft.com/office/drawing/2014/main" id="{7B2999AB-AEC7-A04B-7EE6-377C0EB0FFFB}"/>
              </a:ext>
            </a:extLst>
          </p:cNvPr>
          <p:cNvSpPr txBox="1"/>
          <p:nvPr/>
        </p:nvSpPr>
        <p:spPr>
          <a:xfrm>
            <a:off x="2643947" y="6497513"/>
            <a:ext cx="1504382" cy="944887"/>
          </a:xfrm>
          <a:prstGeom prst="rect">
            <a:avLst/>
          </a:prstGeom>
          <a:noFill/>
        </p:spPr>
        <p:txBody>
          <a:bodyPr vert="horz" wrap="none" lIns="91440" tIns="45720" rIns="91440" bIns="45720" rtlCol="0" anchor="t">
            <a:normAutofit/>
          </a:bodyPr>
          <a:lstStyle/>
          <a:p>
            <a:r>
              <a:rPr lang="en-US" sz="2200" cap="none" dirty="0">
                <a:solidFill>
                  <a:schemeClr val="bg1"/>
                </a:solidFill>
                <a:effectLst>
                  <a:outerShdw blurRad="38100" dist="38100" dir="2700000" algn="tl">
                    <a:srgbClr val="000000">
                      <a:alpha val="43137"/>
                    </a:srgbClr>
                  </a:outerShdw>
                </a:effectLst>
              </a:rPr>
              <a:t>Chemicals</a:t>
            </a:r>
          </a:p>
        </p:txBody>
      </p:sp>
      <p:pic>
        <p:nvPicPr>
          <p:cNvPr id="17" name="Picture 16" descr="A picture containing text, receipt, screenshot&#10;&#10;Description automatically generated">
            <a:extLst>
              <a:ext uri="{FF2B5EF4-FFF2-40B4-BE49-F238E27FC236}">
                <a16:creationId xmlns:a16="http://schemas.microsoft.com/office/drawing/2014/main" id="{08205ED6-0EA9-0CBE-E41E-FB6C3BB29BC4}"/>
              </a:ext>
            </a:extLst>
          </p:cNvPr>
          <p:cNvPicPr>
            <a:picLocks noChangeAspect="1"/>
          </p:cNvPicPr>
          <p:nvPr/>
        </p:nvPicPr>
        <p:blipFill rotWithShape="1">
          <a:blip r:embed="rId13">
            <a:extLst>
              <a:ext uri="{28A0092B-C50C-407E-A947-70E740481C1C}">
                <a14:useLocalDpi xmlns:a14="http://schemas.microsoft.com/office/drawing/2010/main" val="0"/>
              </a:ext>
            </a:extLst>
          </a:blip>
          <a:srcRect l="3045" t="1144" r="1481" b="21832"/>
          <a:stretch/>
        </p:blipFill>
        <p:spPr>
          <a:xfrm>
            <a:off x="2557652" y="4356666"/>
            <a:ext cx="1676973" cy="2134382"/>
          </a:xfrm>
          <a:prstGeom prst="rect">
            <a:avLst/>
          </a:prstGeom>
          <a:ln w="19050">
            <a:solidFill>
              <a:srgbClr val="000000"/>
            </a:solidFill>
          </a:ln>
        </p:spPr>
      </p:pic>
      <p:grpSp>
        <p:nvGrpSpPr>
          <p:cNvPr id="45" name="Group 44">
            <a:extLst>
              <a:ext uri="{FF2B5EF4-FFF2-40B4-BE49-F238E27FC236}">
                <a16:creationId xmlns:a16="http://schemas.microsoft.com/office/drawing/2014/main" id="{47591A02-9B63-BA2C-C23F-445DE3A06740}"/>
              </a:ext>
            </a:extLst>
          </p:cNvPr>
          <p:cNvGrpSpPr/>
          <p:nvPr/>
        </p:nvGrpSpPr>
        <p:grpSpPr>
          <a:xfrm>
            <a:off x="7060350" y="4361247"/>
            <a:ext cx="1694967" cy="3001177"/>
            <a:chOff x="6992370" y="4356666"/>
            <a:chExt cx="1694967" cy="3001177"/>
          </a:xfrm>
        </p:grpSpPr>
        <p:pic>
          <p:nvPicPr>
            <p:cNvPr id="15" name="Picture 14" descr="Graphical user interface, table&#10;&#10;Description automatically generated">
              <a:extLst>
                <a:ext uri="{FF2B5EF4-FFF2-40B4-BE49-F238E27FC236}">
                  <a16:creationId xmlns:a16="http://schemas.microsoft.com/office/drawing/2014/main" id="{1C5CB4C2-5E3B-0CD7-8306-DBE1D5CE0161}"/>
                </a:ext>
              </a:extLst>
            </p:cNvPr>
            <p:cNvPicPr>
              <a:picLocks noChangeAspect="1"/>
            </p:cNvPicPr>
            <p:nvPr/>
          </p:nvPicPr>
          <p:blipFill rotWithShape="1">
            <a:blip r:embed="rId14">
              <a:extLst>
                <a:ext uri="{28A0092B-C50C-407E-A947-70E740481C1C}">
                  <a14:useLocalDpi xmlns:a14="http://schemas.microsoft.com/office/drawing/2010/main" val="0"/>
                </a:ext>
              </a:extLst>
            </a:blip>
            <a:srcRect l="1331" t="906" r="1658" b="21942"/>
            <a:stretch/>
          </p:blipFill>
          <p:spPr>
            <a:xfrm>
              <a:off x="6992370" y="4356666"/>
              <a:ext cx="1694967" cy="2158460"/>
            </a:xfrm>
            <a:prstGeom prst="rect">
              <a:avLst/>
            </a:prstGeom>
            <a:ln w="19050">
              <a:solidFill>
                <a:srgbClr val="000000"/>
              </a:solidFill>
            </a:ln>
          </p:spPr>
        </p:pic>
        <p:sp>
          <p:nvSpPr>
            <p:cNvPr id="38" name="TextBox 37">
              <a:extLst>
                <a:ext uri="{FF2B5EF4-FFF2-40B4-BE49-F238E27FC236}">
                  <a16:creationId xmlns:a16="http://schemas.microsoft.com/office/drawing/2014/main" id="{9D5FC9E8-AA7A-31CB-9BB7-533EB57A87B2}"/>
                </a:ext>
              </a:extLst>
            </p:cNvPr>
            <p:cNvSpPr txBox="1"/>
            <p:nvPr/>
          </p:nvSpPr>
          <p:spPr>
            <a:xfrm>
              <a:off x="7334334" y="6495383"/>
              <a:ext cx="1011038" cy="862460"/>
            </a:xfrm>
            <a:prstGeom prst="rect">
              <a:avLst/>
            </a:prstGeom>
            <a:noFill/>
          </p:spPr>
          <p:txBody>
            <a:bodyPr vert="horz" wrap="none" lIns="91440" tIns="45720" rIns="91440" bIns="45720" rtlCol="0" anchor="t">
              <a:normAutofit/>
            </a:bodyPr>
            <a:lstStyle/>
            <a:p>
              <a:r>
                <a:rPr lang="en-US" sz="2200" cap="none" dirty="0">
                  <a:solidFill>
                    <a:schemeClr val="bg1"/>
                  </a:solidFill>
                  <a:effectLst>
                    <a:outerShdw blurRad="38100" dist="38100" dir="2700000" algn="tl">
                      <a:srgbClr val="000000">
                        <a:alpha val="43137"/>
                      </a:srgbClr>
                    </a:outerShdw>
                  </a:effectLst>
                </a:rPr>
                <a:t>Frozen</a:t>
              </a:r>
            </a:p>
          </p:txBody>
        </p:sp>
      </p:grpSp>
    </p:spTree>
    <p:extLst>
      <p:ext uri="{BB962C8B-B14F-4D97-AF65-F5344CB8AC3E}">
        <p14:creationId xmlns:p14="http://schemas.microsoft.com/office/powerpoint/2010/main" val="360106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84D52EB4-5C80-CC51-D60B-EDE0C89C1B8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grpSp>
        <p:nvGrpSpPr>
          <p:cNvPr id="23" name="Group 22">
            <a:extLst>
              <a:ext uri="{FF2B5EF4-FFF2-40B4-BE49-F238E27FC236}">
                <a16:creationId xmlns:a16="http://schemas.microsoft.com/office/drawing/2014/main" id="{A6BA6F45-5E3A-3E1E-F6F4-51404DA68263}"/>
              </a:ext>
            </a:extLst>
          </p:cNvPr>
          <p:cNvGrpSpPr/>
          <p:nvPr/>
        </p:nvGrpSpPr>
        <p:grpSpPr>
          <a:xfrm>
            <a:off x="4207934" y="1762172"/>
            <a:ext cx="3614840" cy="4771011"/>
            <a:chOff x="4834860" y="1784928"/>
            <a:chExt cx="3614840" cy="4771011"/>
          </a:xfrm>
        </p:grpSpPr>
        <p:pic>
          <p:nvPicPr>
            <p:cNvPr id="9" name="Picture 8" descr="Driftwood Invoice with comments.pdf - Adobe Acrobat Pro">
              <a:extLst>
                <a:ext uri="{FF2B5EF4-FFF2-40B4-BE49-F238E27FC236}">
                  <a16:creationId xmlns:a16="http://schemas.microsoft.com/office/drawing/2014/main" id="{AC7ED367-200E-4DE4-A788-6AA2A084BEDA}"/>
                </a:ext>
              </a:extLst>
            </p:cNvPr>
            <p:cNvPicPr>
              <a:picLocks noChangeAspect="1"/>
            </p:cNvPicPr>
            <p:nvPr/>
          </p:nvPicPr>
          <p:blipFill rotWithShape="1">
            <a:blip r:embed="rId5"/>
            <a:srcRect l="20470" t="1080" r="20374" b="2103"/>
            <a:stretch/>
          </p:blipFill>
          <p:spPr>
            <a:xfrm>
              <a:off x="4834860" y="1784928"/>
              <a:ext cx="3614840" cy="4771011"/>
            </a:xfrm>
            <a:prstGeom prst="rect">
              <a:avLst/>
            </a:prstGeom>
            <a:ln w="19050">
              <a:solidFill>
                <a:srgbClr val="000000"/>
              </a:solidFill>
            </a:ln>
          </p:spPr>
        </p:pic>
        <p:sp>
          <p:nvSpPr>
            <p:cNvPr id="17" name="Rectangle 16">
              <a:extLst>
                <a:ext uri="{FF2B5EF4-FFF2-40B4-BE49-F238E27FC236}">
                  <a16:creationId xmlns:a16="http://schemas.microsoft.com/office/drawing/2014/main" id="{07E029AC-8EBC-4DAB-C19E-4C45C9814969}"/>
                </a:ext>
              </a:extLst>
            </p:cNvPr>
            <p:cNvSpPr/>
            <p:nvPr/>
          </p:nvSpPr>
          <p:spPr>
            <a:xfrm>
              <a:off x="6737541" y="3219061"/>
              <a:ext cx="1165488" cy="177282"/>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cxnSpLocks/>
            </p:cNvCxnSpPr>
            <p:nvPr/>
          </p:nvCxnSpPr>
          <p:spPr>
            <a:xfrm>
              <a:off x="5797223" y="3318351"/>
              <a:ext cx="83829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DE30531-928D-777E-4815-CBFA645B5AB1}"/>
                </a:ext>
              </a:extLst>
            </p:cNvPr>
            <p:cNvCxnSpPr>
              <a:cxnSpLocks/>
            </p:cNvCxnSpPr>
            <p:nvPr/>
          </p:nvCxnSpPr>
          <p:spPr>
            <a:xfrm flipH="1">
              <a:off x="7743111" y="4870579"/>
              <a:ext cx="64008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B28A4553-8226-432A-C6EF-E802066AD1AA}"/>
                </a:ext>
              </a:extLst>
            </p:cNvPr>
            <p:cNvSpPr/>
            <p:nvPr/>
          </p:nvSpPr>
          <p:spPr>
            <a:xfrm>
              <a:off x="4911850" y="4553339"/>
              <a:ext cx="2764751" cy="550505"/>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Autofit/>
          </a:bodyPr>
          <a:lstStyle/>
          <a:p>
            <a:r>
              <a:rPr lang="en-US" dirty="0">
                <a:solidFill>
                  <a:schemeClr val="bg1"/>
                </a:solidFill>
              </a:rPr>
              <a:t>Receiver CMS Entry</a:t>
            </a:r>
          </a:p>
        </p:txBody>
      </p:sp>
      <p:sp>
        <p:nvSpPr>
          <p:cNvPr id="3" name="Content Placeholder 2"/>
          <p:cNvSpPr>
            <a:spLocks noGrp="1"/>
          </p:cNvSpPr>
          <p:nvPr>
            <p:ph idx="1"/>
          </p:nvPr>
        </p:nvSpPr>
        <p:spPr>
          <a:xfrm>
            <a:off x="457200" y="1188720"/>
            <a:ext cx="7540315" cy="2498075"/>
          </a:xfrm>
        </p:spPr>
        <p:txBody>
          <a:bodyPr>
            <a:noAutofit/>
          </a:bodyPr>
          <a:lstStyle/>
          <a:p>
            <a:pPr marL="0" lvl="1" indent="0">
              <a:spcBef>
                <a:spcPts val="0"/>
              </a:spcBef>
              <a:spcAft>
                <a:spcPts val="1000"/>
              </a:spcAft>
              <a:buNone/>
            </a:pPr>
            <a:r>
              <a:rPr lang="en-US" sz="2800" dirty="0">
                <a:solidFill>
                  <a:schemeClr val="bg1"/>
                </a:solidFill>
              </a:rPr>
              <a:t>Enter receivers promptly in CMS. Use the correct:</a:t>
            </a:r>
          </a:p>
          <a:p>
            <a:pPr marL="685800" lvl="1" indent="-457200" eaLnBrk="0" hangingPunct="0">
              <a:spcBef>
                <a:spcPts val="0"/>
              </a:spcBef>
              <a:spcAft>
                <a:spcPts val="400"/>
              </a:spcAft>
            </a:pPr>
            <a:r>
              <a:rPr lang="en-US" dirty="0">
                <a:solidFill>
                  <a:schemeClr val="bg1"/>
                </a:solidFill>
              </a:rPr>
              <a:t>Invoice number</a:t>
            </a:r>
          </a:p>
          <a:p>
            <a:pPr marL="685800" lvl="1" indent="-457200" eaLnBrk="0" hangingPunct="0">
              <a:spcBef>
                <a:spcPts val="0"/>
              </a:spcBef>
              <a:spcAft>
                <a:spcPts val="400"/>
              </a:spcAft>
            </a:pPr>
            <a:r>
              <a:rPr lang="en-US" dirty="0">
                <a:solidFill>
                  <a:schemeClr val="bg1"/>
                </a:solidFill>
              </a:rPr>
              <a:t>Quantity received</a:t>
            </a:r>
          </a:p>
        </p:txBody>
      </p:sp>
      <p:grpSp>
        <p:nvGrpSpPr>
          <p:cNvPr id="28" name="Group 27">
            <a:extLst>
              <a:ext uri="{FF2B5EF4-FFF2-40B4-BE49-F238E27FC236}">
                <a16:creationId xmlns:a16="http://schemas.microsoft.com/office/drawing/2014/main" id="{61D5B425-A4F3-684B-F347-BB16D5999E9B}"/>
              </a:ext>
            </a:extLst>
          </p:cNvPr>
          <p:cNvGrpSpPr/>
          <p:nvPr/>
        </p:nvGrpSpPr>
        <p:grpSpPr>
          <a:xfrm>
            <a:off x="4214246" y="1762171"/>
            <a:ext cx="3602215" cy="4771012"/>
            <a:chOff x="11334" y="1360225"/>
            <a:chExt cx="3602215" cy="4771012"/>
          </a:xfrm>
        </p:grpSpPr>
        <p:pic>
          <p:nvPicPr>
            <p:cNvPr id="16" name="Picture 15">
              <a:extLst>
                <a:ext uri="{FF2B5EF4-FFF2-40B4-BE49-F238E27FC236}">
                  <a16:creationId xmlns:a16="http://schemas.microsoft.com/office/drawing/2014/main" id="{06DB0032-9E9C-C1FD-B658-2A7F0D6FA182}"/>
                </a:ext>
              </a:extLst>
            </p:cNvPr>
            <p:cNvPicPr>
              <a:picLocks noChangeAspect="1"/>
            </p:cNvPicPr>
            <p:nvPr/>
          </p:nvPicPr>
          <p:blipFill rotWithShape="1">
            <a:blip r:embed="rId6"/>
            <a:srcRect l="1362" t="1139" r="1812" b="1522"/>
            <a:stretch/>
          </p:blipFill>
          <p:spPr>
            <a:xfrm>
              <a:off x="11334" y="1360225"/>
              <a:ext cx="3602215" cy="4771012"/>
            </a:xfrm>
            <a:prstGeom prst="rect">
              <a:avLst/>
            </a:prstGeom>
            <a:ln w="19050">
              <a:solidFill>
                <a:srgbClr val="000000"/>
              </a:solidFill>
            </a:ln>
          </p:spPr>
        </p:pic>
        <p:cxnSp>
          <p:nvCxnSpPr>
            <p:cNvPr id="12" name="Straight Arrow Connector 11"/>
            <p:cNvCxnSpPr>
              <a:cxnSpLocks/>
            </p:cNvCxnSpPr>
            <p:nvPr/>
          </p:nvCxnSpPr>
          <p:spPr>
            <a:xfrm>
              <a:off x="348191" y="1508760"/>
              <a:ext cx="0" cy="4748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174B55AE-5DB0-08E0-5BEC-F243B7E621AC}"/>
                </a:ext>
              </a:extLst>
            </p:cNvPr>
            <p:cNvSpPr/>
            <p:nvPr/>
          </p:nvSpPr>
          <p:spPr>
            <a:xfrm>
              <a:off x="61484" y="2059521"/>
              <a:ext cx="582744" cy="238250"/>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4D1B347-17C8-DF6F-5439-0E0D3519E12F}"/>
              </a:ext>
            </a:extLst>
          </p:cNvPr>
          <p:cNvGrpSpPr/>
          <p:nvPr/>
        </p:nvGrpSpPr>
        <p:grpSpPr>
          <a:xfrm>
            <a:off x="4218383" y="1762170"/>
            <a:ext cx="3610703" cy="4764487"/>
            <a:chOff x="-56074" y="1442676"/>
            <a:chExt cx="3610703" cy="4764487"/>
          </a:xfrm>
        </p:grpSpPr>
        <p:pic>
          <p:nvPicPr>
            <p:cNvPr id="6" name="Picture 5" descr="invoices (002).pdf - Adobe Acrobat Pro">
              <a:extLst>
                <a:ext uri="{FF2B5EF4-FFF2-40B4-BE49-F238E27FC236}">
                  <a16:creationId xmlns:a16="http://schemas.microsoft.com/office/drawing/2014/main" id="{863F4B36-AB86-4583-88D9-4B0167726230}"/>
                </a:ext>
              </a:extLst>
            </p:cNvPr>
            <p:cNvPicPr>
              <a:picLocks noChangeAspect="1"/>
            </p:cNvPicPr>
            <p:nvPr/>
          </p:nvPicPr>
          <p:blipFill rotWithShape="1">
            <a:blip r:embed="rId7"/>
            <a:srcRect l="19219" t="960" r="19507" b="1261"/>
            <a:stretch/>
          </p:blipFill>
          <p:spPr>
            <a:xfrm>
              <a:off x="-56074" y="1442676"/>
              <a:ext cx="3610703" cy="4764487"/>
            </a:xfrm>
            <a:prstGeom prst="rect">
              <a:avLst/>
            </a:prstGeom>
            <a:ln w="19050">
              <a:solidFill>
                <a:srgbClr val="000000"/>
              </a:solidFill>
            </a:ln>
          </p:spPr>
        </p:pic>
        <p:cxnSp>
          <p:nvCxnSpPr>
            <p:cNvPr id="14" name="Straight Arrow Connector 13"/>
            <p:cNvCxnSpPr>
              <a:cxnSpLocks/>
            </p:cNvCxnSpPr>
            <p:nvPr/>
          </p:nvCxnSpPr>
          <p:spPr>
            <a:xfrm>
              <a:off x="1394925" y="1727499"/>
              <a:ext cx="67180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AE90B04B-09A0-4011-9C7B-5E6B087AD55A}"/>
                </a:ext>
              </a:extLst>
            </p:cNvPr>
            <p:cNvSpPr/>
            <p:nvPr/>
          </p:nvSpPr>
          <p:spPr>
            <a:xfrm>
              <a:off x="2151040" y="1566829"/>
              <a:ext cx="1165488" cy="593574"/>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86FF46EB-10DB-7760-05F8-4A2E820FD6EF}"/>
              </a:ext>
            </a:extLst>
          </p:cNvPr>
          <p:cNvGrpSpPr/>
          <p:nvPr/>
        </p:nvGrpSpPr>
        <p:grpSpPr>
          <a:xfrm>
            <a:off x="4208972" y="1774434"/>
            <a:ext cx="3599248" cy="4771200"/>
            <a:chOff x="-764905" y="1043400"/>
            <a:chExt cx="3599248" cy="4771200"/>
          </a:xfrm>
        </p:grpSpPr>
        <p:pic>
          <p:nvPicPr>
            <p:cNvPr id="5" name="Picture 4" descr="Graphical user interface, table&#10;&#10;Description automatically generated">
              <a:extLst>
                <a:ext uri="{FF2B5EF4-FFF2-40B4-BE49-F238E27FC236}">
                  <a16:creationId xmlns:a16="http://schemas.microsoft.com/office/drawing/2014/main" id="{8ED76F8D-F968-114B-CCDC-95E6CB184D8A}"/>
                </a:ext>
              </a:extLst>
            </p:cNvPr>
            <p:cNvPicPr>
              <a:picLocks noChangeAspect="1"/>
            </p:cNvPicPr>
            <p:nvPr/>
          </p:nvPicPr>
          <p:blipFill rotWithShape="1">
            <a:blip r:embed="rId8">
              <a:extLst>
                <a:ext uri="{28A0092B-C50C-407E-A947-70E740481C1C}">
                  <a14:useLocalDpi xmlns:a14="http://schemas.microsoft.com/office/drawing/2010/main" val="0"/>
                </a:ext>
              </a:extLst>
            </a:blip>
            <a:srcRect l="1331" t="906" r="1658" b="21942"/>
            <a:stretch/>
          </p:blipFill>
          <p:spPr>
            <a:xfrm>
              <a:off x="-764905" y="1043400"/>
              <a:ext cx="3599248" cy="4771200"/>
            </a:xfrm>
            <a:prstGeom prst="rect">
              <a:avLst/>
            </a:prstGeom>
            <a:ln w="19050">
              <a:solidFill>
                <a:srgbClr val="000000"/>
              </a:solidFill>
            </a:ln>
          </p:spPr>
        </p:pic>
        <p:sp>
          <p:nvSpPr>
            <p:cNvPr id="32" name="Rectangle 31">
              <a:extLst>
                <a:ext uri="{FF2B5EF4-FFF2-40B4-BE49-F238E27FC236}">
                  <a16:creationId xmlns:a16="http://schemas.microsoft.com/office/drawing/2014/main" id="{7091B2DF-507C-BF21-3421-6485BD968CF4}"/>
                </a:ext>
              </a:extLst>
            </p:cNvPr>
            <p:cNvSpPr/>
            <p:nvPr/>
          </p:nvSpPr>
          <p:spPr>
            <a:xfrm>
              <a:off x="185896" y="1624750"/>
              <a:ext cx="1165488" cy="129403"/>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2106DF45-CD6C-DB37-C8AD-7C714DFF17BA}"/>
                </a:ext>
              </a:extLst>
            </p:cNvPr>
            <p:cNvCxnSpPr>
              <a:cxnSpLocks/>
            </p:cNvCxnSpPr>
            <p:nvPr/>
          </p:nvCxnSpPr>
          <p:spPr>
            <a:xfrm flipV="1">
              <a:off x="-350965" y="1825215"/>
              <a:ext cx="565363" cy="3161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7FAE13F8-9973-DFD9-6A90-F9F25E4A308F}"/>
              </a:ext>
            </a:extLst>
          </p:cNvPr>
          <p:cNvGrpSpPr/>
          <p:nvPr/>
        </p:nvGrpSpPr>
        <p:grpSpPr>
          <a:xfrm>
            <a:off x="4208973" y="1767908"/>
            <a:ext cx="3599247" cy="4771199"/>
            <a:chOff x="502804" y="2054855"/>
            <a:chExt cx="3599247" cy="4771199"/>
          </a:xfrm>
        </p:grpSpPr>
        <p:pic>
          <p:nvPicPr>
            <p:cNvPr id="7" name="Picture 6" descr="Table&#10;&#10;Description automatically generated">
              <a:extLst>
                <a:ext uri="{FF2B5EF4-FFF2-40B4-BE49-F238E27FC236}">
                  <a16:creationId xmlns:a16="http://schemas.microsoft.com/office/drawing/2014/main" id="{2878FB38-B9EB-DD03-77AC-9206C11358EE}"/>
                </a:ext>
              </a:extLst>
            </p:cNvPr>
            <p:cNvPicPr>
              <a:picLocks noChangeAspect="1"/>
            </p:cNvPicPr>
            <p:nvPr/>
          </p:nvPicPr>
          <p:blipFill rotWithShape="1">
            <a:blip r:embed="rId9">
              <a:extLst>
                <a:ext uri="{28A0092B-C50C-407E-A947-70E740481C1C}">
                  <a14:useLocalDpi xmlns:a14="http://schemas.microsoft.com/office/drawing/2010/main" val="0"/>
                </a:ext>
              </a:extLst>
            </a:blip>
            <a:srcRect l="2430" t="886" r="2631" b="22092"/>
            <a:stretch/>
          </p:blipFill>
          <p:spPr>
            <a:xfrm>
              <a:off x="502804" y="2054855"/>
              <a:ext cx="3599247" cy="4771199"/>
            </a:xfrm>
            <a:prstGeom prst="rect">
              <a:avLst/>
            </a:prstGeom>
            <a:ln w="19050">
              <a:solidFill>
                <a:srgbClr val="000000"/>
              </a:solidFill>
            </a:ln>
          </p:spPr>
        </p:pic>
        <p:sp>
          <p:nvSpPr>
            <p:cNvPr id="40" name="Rectangle 39">
              <a:extLst>
                <a:ext uri="{FF2B5EF4-FFF2-40B4-BE49-F238E27FC236}">
                  <a16:creationId xmlns:a16="http://schemas.microsoft.com/office/drawing/2014/main" id="{D7768CC0-4034-DC8D-1E60-A5BA9725CC4F}"/>
                </a:ext>
              </a:extLst>
            </p:cNvPr>
            <p:cNvSpPr/>
            <p:nvPr/>
          </p:nvSpPr>
          <p:spPr>
            <a:xfrm>
              <a:off x="1453550" y="2634005"/>
              <a:ext cx="1165488" cy="129403"/>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27186E5-A0EE-1719-5244-F05EEE78B389}"/>
                </a:ext>
              </a:extLst>
            </p:cNvPr>
            <p:cNvCxnSpPr>
              <a:cxnSpLocks/>
            </p:cNvCxnSpPr>
            <p:nvPr/>
          </p:nvCxnSpPr>
          <p:spPr>
            <a:xfrm flipV="1">
              <a:off x="940734" y="2842837"/>
              <a:ext cx="535649" cy="288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8F1E84D0-532E-82DF-D2C2-41F6A73D33D8}"/>
              </a:ext>
            </a:extLst>
          </p:cNvPr>
          <p:cNvGrpSpPr/>
          <p:nvPr/>
        </p:nvGrpSpPr>
        <p:grpSpPr>
          <a:xfrm>
            <a:off x="4214246" y="1767908"/>
            <a:ext cx="3599246" cy="4782505"/>
            <a:chOff x="426153" y="1454565"/>
            <a:chExt cx="3599246" cy="4782505"/>
          </a:xfrm>
        </p:grpSpPr>
        <p:pic>
          <p:nvPicPr>
            <p:cNvPr id="8" name="Picture 7" descr="A picture containing text, receipt, screenshot&#10;&#10;Description automatically generated">
              <a:extLst>
                <a:ext uri="{FF2B5EF4-FFF2-40B4-BE49-F238E27FC236}">
                  <a16:creationId xmlns:a16="http://schemas.microsoft.com/office/drawing/2014/main" id="{657D58F3-282A-2C8F-0307-E58A916A5E3C}"/>
                </a:ext>
              </a:extLst>
            </p:cNvPr>
            <p:cNvPicPr>
              <a:picLocks noChangeAspect="1"/>
            </p:cNvPicPr>
            <p:nvPr/>
          </p:nvPicPr>
          <p:blipFill rotWithShape="1">
            <a:blip r:embed="rId10">
              <a:extLst>
                <a:ext uri="{28A0092B-C50C-407E-A947-70E740481C1C}">
                  <a14:useLocalDpi xmlns:a14="http://schemas.microsoft.com/office/drawing/2010/main" val="0"/>
                </a:ext>
              </a:extLst>
            </a:blip>
            <a:srcRect l="3045" t="1144" r="1481" b="21832"/>
            <a:stretch/>
          </p:blipFill>
          <p:spPr>
            <a:xfrm>
              <a:off x="426153" y="1454565"/>
              <a:ext cx="3599246" cy="4782505"/>
            </a:xfrm>
            <a:prstGeom prst="rect">
              <a:avLst/>
            </a:prstGeom>
            <a:ln w="19050">
              <a:solidFill>
                <a:srgbClr val="000000"/>
              </a:solidFill>
            </a:ln>
          </p:spPr>
        </p:pic>
        <p:sp>
          <p:nvSpPr>
            <p:cNvPr id="43" name="Rectangle 42">
              <a:extLst>
                <a:ext uri="{FF2B5EF4-FFF2-40B4-BE49-F238E27FC236}">
                  <a16:creationId xmlns:a16="http://schemas.microsoft.com/office/drawing/2014/main" id="{2B15C611-9F21-09BA-201E-A65F39503960}"/>
                </a:ext>
              </a:extLst>
            </p:cNvPr>
            <p:cNvSpPr/>
            <p:nvPr/>
          </p:nvSpPr>
          <p:spPr>
            <a:xfrm>
              <a:off x="1277035" y="2019972"/>
              <a:ext cx="1165488" cy="129403"/>
            </a:xfrm>
            <a:prstGeom prst="rect">
              <a:avLst/>
            </a:prstGeom>
            <a:solidFill>
              <a:srgbClr val="FFFFFF">
                <a:alpha val="0"/>
              </a:srgb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C2A9FD73-7B48-C03A-6BFD-FAA67C2EBAAD}"/>
                </a:ext>
              </a:extLst>
            </p:cNvPr>
            <p:cNvCxnSpPr>
              <a:cxnSpLocks/>
            </p:cNvCxnSpPr>
            <p:nvPr/>
          </p:nvCxnSpPr>
          <p:spPr>
            <a:xfrm flipV="1">
              <a:off x="782571" y="2214317"/>
              <a:ext cx="552756" cy="3270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093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3B87BC6F-0314-9195-6EAE-275EF5C0330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Invoice Discrepancies</a:t>
            </a:r>
          </a:p>
        </p:txBody>
      </p:sp>
      <p:sp>
        <p:nvSpPr>
          <p:cNvPr id="3" name="Content Placeholder 2"/>
          <p:cNvSpPr>
            <a:spLocks noGrp="1"/>
          </p:cNvSpPr>
          <p:nvPr>
            <p:ph idx="1"/>
          </p:nvPr>
        </p:nvSpPr>
        <p:spPr>
          <a:xfrm>
            <a:off x="457200" y="1188720"/>
            <a:ext cx="7540315" cy="4525963"/>
          </a:xfrm>
        </p:spPr>
        <p:txBody>
          <a:bodyPr>
            <a:noAutofit/>
          </a:bodyPr>
          <a:lstStyle/>
          <a:p>
            <a:pPr marL="0" lvl="1" indent="0">
              <a:spcBef>
                <a:spcPts val="0"/>
              </a:spcBef>
              <a:spcAft>
                <a:spcPts val="1000"/>
              </a:spcAft>
              <a:buNone/>
            </a:pPr>
            <a:r>
              <a:rPr lang="en-US" sz="2800" dirty="0">
                <a:solidFill>
                  <a:schemeClr val="bg1"/>
                </a:solidFill>
              </a:rPr>
              <a:t>If there is a discrepancy listed on the invoice, enter the correct amount received in CMS immediately.</a:t>
            </a:r>
          </a:p>
          <a:p>
            <a:pPr lvl="1" eaLnBrk="0" hangingPunct="0"/>
            <a:r>
              <a:rPr lang="en-US" dirty="0">
                <a:solidFill>
                  <a:schemeClr val="bg1"/>
                </a:solidFill>
              </a:rPr>
              <a:t>Do not count missing or damaged items</a:t>
            </a:r>
          </a:p>
          <a:p>
            <a:pPr lvl="1" eaLnBrk="0" hangingPunct="0"/>
            <a:r>
              <a:rPr lang="en-US" dirty="0">
                <a:solidFill>
                  <a:schemeClr val="bg1"/>
                </a:solidFill>
              </a:rPr>
              <a:t>Write a comment on the invoice and send a copy to Café Fiscal Support</a:t>
            </a:r>
          </a:p>
          <a:p>
            <a:pPr lvl="1" eaLnBrk="0" hangingPunct="0"/>
            <a:r>
              <a:rPr lang="en-US" dirty="0">
                <a:solidFill>
                  <a:schemeClr val="bg1"/>
                </a:solidFill>
              </a:rPr>
              <a:t>Request a credit memo, from the vendor, for rejected items or incomplete deliveries</a:t>
            </a:r>
          </a:p>
          <a:p>
            <a:pPr lvl="2" eaLnBrk="0" hangingPunct="0">
              <a:buFont typeface="Arial" panose="020B0604020202020204" pitchFamily="34" charset="0"/>
              <a:buChar char="•"/>
            </a:pPr>
            <a:r>
              <a:rPr lang="en-US" dirty="0">
                <a:solidFill>
                  <a:schemeClr val="bg1"/>
                </a:solidFill>
              </a:rPr>
              <a:t>Follow up to ensure the credit is issued</a:t>
            </a:r>
          </a:p>
          <a:p>
            <a:pPr lvl="1" eaLnBrk="0" hangingPunct="0"/>
            <a:r>
              <a:rPr lang="en-US" dirty="0">
                <a:solidFill>
                  <a:schemeClr val="bg1"/>
                </a:solidFill>
              </a:rPr>
              <a:t>Review receiver report and the credit memo file </a:t>
            </a:r>
          </a:p>
          <a:p>
            <a:pPr lvl="2" eaLnBrk="0" hangingPunct="0">
              <a:buFont typeface="Arial" panose="020B0604020202020204" pitchFamily="34" charset="0"/>
              <a:buChar char="•"/>
            </a:pPr>
            <a:r>
              <a:rPr lang="en-US" dirty="0">
                <a:solidFill>
                  <a:schemeClr val="bg1"/>
                </a:solidFill>
              </a:rPr>
              <a:t>Ensure vendors have been paid correctly</a:t>
            </a:r>
          </a:p>
        </p:txBody>
      </p:sp>
    </p:spTree>
    <p:extLst>
      <p:ext uri="{BB962C8B-B14F-4D97-AF65-F5344CB8AC3E}">
        <p14:creationId xmlns:p14="http://schemas.microsoft.com/office/powerpoint/2010/main" val="198492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F4023CDC-3454-7F8F-C53C-E0F399387E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pic>
        <p:nvPicPr>
          <p:cNvPr id="7" name="Picture 6" descr="A paper money bill with a circle&#10;&#10;Description automatically generated">
            <a:extLst>
              <a:ext uri="{FF2B5EF4-FFF2-40B4-BE49-F238E27FC236}">
                <a16:creationId xmlns:a16="http://schemas.microsoft.com/office/drawing/2014/main" id="{8CF6FCC5-22C5-6C14-D275-6CADDD22E1EC}"/>
              </a:ext>
            </a:extLst>
          </p:cNvPr>
          <p:cNvPicPr>
            <a:picLocks noChangeAspect="1"/>
          </p:cNvPicPr>
          <p:nvPr/>
        </p:nvPicPr>
        <p:blipFill>
          <a:blip r:embed="rId5"/>
          <a:stretch>
            <a:fillRect/>
          </a:stretch>
        </p:blipFill>
        <p:spPr>
          <a:xfrm>
            <a:off x="595312" y="1743075"/>
            <a:ext cx="7953375" cy="3371850"/>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8" name="Rectangle 7">
            <a:extLst>
              <a:ext uri="{FF2B5EF4-FFF2-40B4-BE49-F238E27FC236}">
                <a16:creationId xmlns:a16="http://schemas.microsoft.com/office/drawing/2014/main" id="{A9EF432C-A4A2-93E0-FC99-46F539CBBC4C}"/>
              </a:ext>
            </a:extLst>
          </p:cNvPr>
          <p:cNvSpPr/>
          <p:nvPr/>
        </p:nvSpPr>
        <p:spPr>
          <a:xfrm>
            <a:off x="595312" y="1743075"/>
            <a:ext cx="7953375" cy="3371849"/>
          </a:xfrm>
          <a:prstGeom prst="rect">
            <a:avLst/>
          </a:prstGeom>
          <a:solidFill>
            <a:srgbClr val="000000">
              <a:alpha val="50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itle 1"/>
          <p:cNvSpPr txBox="1">
            <a:spLocks/>
          </p:cNvSpPr>
          <p:nvPr/>
        </p:nvSpPr>
        <p:spPr>
          <a:xfrm>
            <a:off x="1840159" y="2245115"/>
            <a:ext cx="5500075" cy="127635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8000" cap="none" dirty="0">
                <a:solidFill>
                  <a:schemeClr val="bg1"/>
                </a:solidFill>
                <a:effectLst>
                  <a:outerShdw blurRad="38100" dist="38100" dir="2700000" algn="tl">
                    <a:srgbClr val="000000">
                      <a:alpha val="43137"/>
                    </a:srgbClr>
                  </a:outerShdw>
                </a:effectLst>
              </a:rPr>
              <a:t>Cash/Sales Transactions</a:t>
            </a:r>
          </a:p>
        </p:txBody>
      </p:sp>
      <p:pic>
        <p:nvPicPr>
          <p:cNvPr id="5" name="Picture 4" descr="A blue and orange letters on a black background&#10;&#10;Description automatically generated">
            <a:extLst>
              <a:ext uri="{FF2B5EF4-FFF2-40B4-BE49-F238E27FC236}">
                <a16:creationId xmlns:a16="http://schemas.microsoft.com/office/drawing/2014/main" id="{1B1231D7-4CB9-8083-AB8D-6EF729B86622}"/>
              </a:ext>
            </a:extLst>
          </p:cNvPr>
          <p:cNvPicPr>
            <a:picLocks noChangeAspect="1"/>
          </p:cNvPicPr>
          <p:nvPr/>
        </p:nvPicPr>
        <p:blipFill>
          <a:blip r:embed="rId6"/>
          <a:stretch>
            <a:fillRect/>
          </a:stretch>
        </p:blipFill>
        <p:spPr>
          <a:xfrm>
            <a:off x="355732" y="259987"/>
            <a:ext cx="8432536" cy="1446550"/>
          </a:xfrm>
          <a:prstGeom prst="rect">
            <a:avLst/>
          </a:prstGeom>
        </p:spPr>
      </p:pic>
    </p:spTree>
    <p:extLst>
      <p:ext uri="{BB962C8B-B14F-4D97-AF65-F5344CB8AC3E}">
        <p14:creationId xmlns:p14="http://schemas.microsoft.com/office/powerpoint/2010/main" val="2222199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E8618B13-D8C3-5460-7829-002D7A7C03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Students With No Co-pay - POS</a:t>
            </a:r>
          </a:p>
        </p:txBody>
      </p:sp>
      <p:sp>
        <p:nvSpPr>
          <p:cNvPr id="3" name="Content Placeholder 2"/>
          <p:cNvSpPr>
            <a:spLocks noGrp="1"/>
          </p:cNvSpPr>
          <p:nvPr>
            <p:ph idx="1"/>
          </p:nvPr>
        </p:nvSpPr>
        <p:spPr>
          <a:xfrm>
            <a:off x="457200" y="1188720"/>
            <a:ext cx="7540315" cy="4525963"/>
          </a:xfrm>
        </p:spPr>
        <p:txBody>
          <a:bodyPr>
            <a:noAutofit/>
          </a:bodyPr>
          <a:lstStyle/>
          <a:p>
            <a:pPr marL="0" lvl="1" indent="0">
              <a:spcBef>
                <a:spcPts val="0"/>
              </a:spcBef>
              <a:spcAft>
                <a:spcPts val="1000"/>
              </a:spcAft>
              <a:buNone/>
            </a:pPr>
            <a:r>
              <a:rPr lang="en-US" sz="2800" dirty="0">
                <a:solidFill>
                  <a:schemeClr val="bg1"/>
                </a:solidFill>
              </a:rPr>
              <a:t>If a student has no cash for co-pay, you must select the “Charge” button. </a:t>
            </a:r>
          </a:p>
          <a:p>
            <a:pPr marL="685800" lvl="2" indent="-457200">
              <a:spcBef>
                <a:spcPts val="0"/>
              </a:spcBef>
              <a:spcAft>
                <a:spcPts val="400"/>
              </a:spcAft>
              <a:buFont typeface="Wingdings" panose="05000000000000000000" pitchFamily="2" charset="2"/>
              <a:buChar char="Ø"/>
            </a:pPr>
            <a:r>
              <a:rPr lang="en-US" sz="2600" dirty="0">
                <a:solidFill>
                  <a:schemeClr val="bg1"/>
                </a:solidFill>
              </a:rPr>
              <a:t>This will avoid cash shortages</a:t>
            </a:r>
          </a:p>
          <a:p>
            <a:pPr marL="685800" lvl="2" indent="-457200">
              <a:spcBef>
                <a:spcPts val="0"/>
              </a:spcBef>
              <a:spcAft>
                <a:spcPts val="400"/>
              </a:spcAft>
              <a:buFont typeface="Wingdings" panose="05000000000000000000" pitchFamily="2" charset="2"/>
              <a:buChar char="Ø"/>
            </a:pPr>
            <a:r>
              <a:rPr lang="en-US" sz="2600" dirty="0">
                <a:solidFill>
                  <a:schemeClr val="bg1"/>
                </a:solidFill>
              </a:rPr>
              <a:t>The amount of the co-pay will be charged to the student account</a:t>
            </a:r>
          </a:p>
        </p:txBody>
      </p:sp>
    </p:spTree>
    <p:extLst>
      <p:ext uri="{BB962C8B-B14F-4D97-AF65-F5344CB8AC3E}">
        <p14:creationId xmlns:p14="http://schemas.microsoft.com/office/powerpoint/2010/main" val="43562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lurry background&#10;&#10;Description automatically generated">
            <a:extLst>
              <a:ext uri="{FF2B5EF4-FFF2-40B4-BE49-F238E27FC236}">
                <a16:creationId xmlns:a16="http://schemas.microsoft.com/office/drawing/2014/main" id="{792E244B-5AC0-5DEA-65DF-E7FEC765AF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7328815" cy="1143000"/>
          </a:xfrm>
        </p:spPr>
        <p:txBody>
          <a:bodyPr>
            <a:noAutofit/>
          </a:bodyPr>
          <a:lstStyle/>
          <a:p>
            <a:r>
              <a:rPr lang="en-US" dirty="0">
                <a:solidFill>
                  <a:schemeClr val="bg1"/>
                </a:solidFill>
              </a:rPr>
              <a:t>Students With No Co-pay  No POS</a:t>
            </a:r>
          </a:p>
        </p:txBody>
      </p:sp>
      <p:sp>
        <p:nvSpPr>
          <p:cNvPr id="3" name="Content Placeholder 2"/>
          <p:cNvSpPr>
            <a:spLocks noGrp="1"/>
          </p:cNvSpPr>
          <p:nvPr>
            <p:ph idx="1"/>
          </p:nvPr>
        </p:nvSpPr>
        <p:spPr>
          <a:xfrm>
            <a:off x="457200" y="1188720"/>
            <a:ext cx="7540315" cy="4525963"/>
          </a:xfrm>
        </p:spPr>
        <p:txBody>
          <a:bodyPr>
            <a:noAutofit/>
          </a:bodyPr>
          <a:lstStyle/>
          <a:p>
            <a:pPr marL="0" lvl="1" indent="0">
              <a:spcBef>
                <a:spcPts val="0"/>
              </a:spcBef>
              <a:spcAft>
                <a:spcPts val="1000"/>
              </a:spcAft>
              <a:buNone/>
            </a:pPr>
            <a:r>
              <a:rPr lang="en-US" sz="2800" dirty="0">
                <a:solidFill>
                  <a:schemeClr val="bg1"/>
                </a:solidFill>
              </a:rPr>
              <a:t>Pricing sites with no POS terminals. For students that have no co-pay: Use the Daily Entry Screen and click on:</a:t>
            </a:r>
          </a:p>
          <a:p>
            <a:pPr marL="685800" lvl="2" indent="-457200">
              <a:spcBef>
                <a:spcPts val="0"/>
              </a:spcBef>
              <a:spcAft>
                <a:spcPts val="400"/>
              </a:spcAft>
              <a:buFont typeface="Wingdings" panose="05000000000000000000" pitchFamily="2" charset="2"/>
              <a:buChar char="Ø"/>
            </a:pPr>
            <a:r>
              <a:rPr lang="en-US" sz="2600" dirty="0">
                <a:solidFill>
                  <a:schemeClr val="bg1"/>
                </a:solidFill>
              </a:rPr>
              <a:t>“Full Pay Charge” box for full price students</a:t>
            </a:r>
          </a:p>
          <a:p>
            <a:pPr marL="685800" lvl="2" indent="-457200">
              <a:spcBef>
                <a:spcPts val="0"/>
              </a:spcBef>
              <a:spcAft>
                <a:spcPts val="400"/>
              </a:spcAft>
              <a:buFont typeface="Wingdings" panose="05000000000000000000" pitchFamily="2" charset="2"/>
              <a:buChar char="Ø"/>
            </a:pPr>
            <a:r>
              <a:rPr lang="en-US" sz="2600" dirty="0">
                <a:solidFill>
                  <a:schemeClr val="bg1"/>
                </a:solidFill>
              </a:rPr>
              <a:t>“Reduced Charge” box for reduced price students</a:t>
            </a:r>
          </a:p>
        </p:txBody>
      </p:sp>
      <p:pic>
        <p:nvPicPr>
          <p:cNvPr id="4" name="Picture 3"/>
          <p:cNvPicPr>
            <a:picLocks noChangeAspect="1"/>
          </p:cNvPicPr>
          <p:nvPr/>
        </p:nvPicPr>
        <p:blipFill>
          <a:blip r:embed="rId5"/>
          <a:stretch>
            <a:fillRect/>
          </a:stretch>
        </p:blipFill>
        <p:spPr>
          <a:xfrm>
            <a:off x="1448631" y="3952423"/>
            <a:ext cx="6246738" cy="2714593"/>
          </a:xfrm>
          <a:prstGeom prst="rect">
            <a:avLst/>
          </a:prstGeom>
          <a:ln w="12700">
            <a:solidFill>
              <a:srgbClr val="000000"/>
            </a:solidFill>
          </a:ln>
        </p:spPr>
      </p:pic>
    </p:spTree>
    <p:extLst>
      <p:ext uri="{BB962C8B-B14F-4D97-AF65-F5344CB8AC3E}">
        <p14:creationId xmlns:p14="http://schemas.microsoft.com/office/powerpoint/2010/main" val="422324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9524EDAF-15FA-C17C-2CEF-61FF5190E7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Cash Sales</a:t>
            </a:r>
          </a:p>
        </p:txBody>
      </p:sp>
      <p:sp>
        <p:nvSpPr>
          <p:cNvPr id="3" name="Content Placeholder 2"/>
          <p:cNvSpPr>
            <a:spLocks noGrp="1"/>
          </p:cNvSpPr>
          <p:nvPr>
            <p:ph idx="1"/>
          </p:nvPr>
        </p:nvSpPr>
        <p:spPr>
          <a:xfrm>
            <a:off x="548640" y="1188720"/>
            <a:ext cx="7710163" cy="4525963"/>
          </a:xfrm>
        </p:spPr>
        <p:txBody>
          <a:bodyPr>
            <a:noAutofit/>
          </a:bodyPr>
          <a:lstStyle/>
          <a:p>
            <a:pPr marL="0" lvl="1" indent="0">
              <a:spcBef>
                <a:spcPts val="0"/>
              </a:spcBef>
              <a:spcAft>
                <a:spcPts val="1000"/>
              </a:spcAft>
              <a:buNone/>
            </a:pPr>
            <a:r>
              <a:rPr lang="en-US" sz="2800" dirty="0">
                <a:solidFill>
                  <a:schemeClr val="bg1"/>
                </a:solidFill>
              </a:rPr>
              <a:t>Standard Operating Procedure requires Food Services staff to post all sales into CMS immediately. </a:t>
            </a:r>
          </a:p>
          <a:p>
            <a:pPr marL="685800" lvl="2" indent="-457200">
              <a:spcBef>
                <a:spcPts val="0"/>
              </a:spcBef>
              <a:spcAft>
                <a:spcPts val="400"/>
              </a:spcAft>
              <a:buFont typeface="Wingdings" panose="05000000000000000000" pitchFamily="2" charset="2"/>
              <a:buChar char="Ø"/>
            </a:pPr>
            <a:r>
              <a:rPr lang="en-US" sz="2600" dirty="0">
                <a:solidFill>
                  <a:schemeClr val="bg1"/>
                </a:solidFill>
              </a:rPr>
              <a:t>Incorrect or unreported cash sales will result in a cash shortage or overage</a:t>
            </a:r>
          </a:p>
          <a:p>
            <a:pPr marL="685800" lvl="2" indent="-457200">
              <a:spcBef>
                <a:spcPts val="0"/>
              </a:spcBef>
              <a:spcAft>
                <a:spcPts val="400"/>
              </a:spcAft>
              <a:buFont typeface="Wingdings" panose="05000000000000000000" pitchFamily="2" charset="2"/>
              <a:buChar char="Ø"/>
            </a:pPr>
            <a:endParaRPr lang="en-US" sz="2600" dirty="0"/>
          </a:p>
        </p:txBody>
      </p:sp>
      <p:pic>
        <p:nvPicPr>
          <p:cNvPr id="6" name="Picture 5">
            <a:extLst>
              <a:ext uri="{FF2B5EF4-FFF2-40B4-BE49-F238E27FC236}">
                <a16:creationId xmlns:a16="http://schemas.microsoft.com/office/drawing/2014/main" id="{1C92A2AA-1ED7-4687-B31B-A688953FC44C}"/>
              </a:ext>
            </a:extLst>
          </p:cNvPr>
          <p:cNvPicPr>
            <a:picLocks noChangeAspect="1"/>
          </p:cNvPicPr>
          <p:nvPr/>
        </p:nvPicPr>
        <p:blipFill>
          <a:blip r:embed="rId5"/>
          <a:stretch>
            <a:fillRect/>
          </a:stretch>
        </p:blipFill>
        <p:spPr>
          <a:xfrm>
            <a:off x="6125930" y="2933525"/>
            <a:ext cx="947619" cy="2879709"/>
          </a:xfrm>
          <a:prstGeom prst="rect">
            <a:avLst/>
          </a:prstGeom>
        </p:spPr>
      </p:pic>
      <p:grpSp>
        <p:nvGrpSpPr>
          <p:cNvPr id="8" name="Group 7">
            <a:extLst>
              <a:ext uri="{FF2B5EF4-FFF2-40B4-BE49-F238E27FC236}">
                <a16:creationId xmlns:a16="http://schemas.microsoft.com/office/drawing/2014/main" id="{D90C7360-F15C-42AE-87D4-B7A1D1A164B4}"/>
              </a:ext>
            </a:extLst>
          </p:cNvPr>
          <p:cNvGrpSpPr/>
          <p:nvPr/>
        </p:nvGrpSpPr>
        <p:grpSpPr>
          <a:xfrm rot="21018339">
            <a:off x="2011760" y="4785555"/>
            <a:ext cx="5164606" cy="1897941"/>
            <a:chOff x="1419680" y="1639207"/>
            <a:chExt cx="5759689" cy="1761933"/>
          </a:xfrm>
        </p:grpSpPr>
        <p:sp>
          <p:nvSpPr>
            <p:cNvPr id="9" name="Rectangle 3">
              <a:extLst>
                <a:ext uri="{FF2B5EF4-FFF2-40B4-BE49-F238E27FC236}">
                  <a16:creationId xmlns:a16="http://schemas.microsoft.com/office/drawing/2014/main" id="{51A976F9-26A8-4821-926D-5CBE8DB22D33}"/>
                </a:ext>
              </a:extLst>
            </p:cNvPr>
            <p:cNvSpPr/>
            <p:nvPr/>
          </p:nvSpPr>
          <p:spPr>
            <a:xfrm>
              <a:off x="1524000" y="1905000"/>
              <a:ext cx="5655369" cy="1496140"/>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567543"/>
                <a:gd name="connsiteX1" fmla="*/ 5508170 w 5508170"/>
                <a:gd name="connsiteY1" fmla="*/ 83910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68313"/>
                <a:gd name="connsiteY0" fmla="*/ 0 h 1496140"/>
                <a:gd name="connsiteX1" fmla="*/ 5508170 w 5568313"/>
                <a:gd name="connsiteY1" fmla="*/ 839107 h 1496140"/>
                <a:gd name="connsiteX2" fmla="*/ 5568313 w 5568313"/>
                <a:gd name="connsiteY2" fmla="*/ 1496140 h 1496140"/>
                <a:gd name="connsiteX3" fmla="*/ 0 w 5568313"/>
                <a:gd name="connsiteY3" fmla="*/ 609600 h 1496140"/>
                <a:gd name="connsiteX4" fmla="*/ 10886 w 5568313"/>
                <a:gd name="connsiteY4" fmla="*/ 0 h 1496140"/>
                <a:gd name="connsiteX0" fmla="*/ 10886 w 5584550"/>
                <a:gd name="connsiteY0" fmla="*/ 0 h 1496140"/>
                <a:gd name="connsiteX1" fmla="*/ 5584550 w 5584550"/>
                <a:gd name="connsiteY1" fmla="*/ 839107 h 1496140"/>
                <a:gd name="connsiteX2" fmla="*/ 5568313 w 5584550"/>
                <a:gd name="connsiteY2" fmla="*/ 1496140 h 1496140"/>
                <a:gd name="connsiteX3" fmla="*/ 0 w 5584550"/>
                <a:gd name="connsiteY3" fmla="*/ 609600 h 1496140"/>
                <a:gd name="connsiteX4" fmla="*/ 10886 w 5584550"/>
                <a:gd name="connsiteY4" fmla="*/ 0 h 149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4550" h="1496140">
                  <a:moveTo>
                    <a:pt x="10886" y="0"/>
                  </a:moveTo>
                  <a:lnTo>
                    <a:pt x="5584550" y="839107"/>
                  </a:lnTo>
                  <a:lnTo>
                    <a:pt x="5568313" y="1496140"/>
                  </a:lnTo>
                  <a:lnTo>
                    <a:pt x="0" y="609600"/>
                  </a:lnTo>
                  <a:lnTo>
                    <a:pt x="10886" y="0"/>
                  </a:lnTo>
                  <a:close/>
                </a:path>
              </a:pathLst>
            </a:custGeom>
            <a:solidFill>
              <a:srgbClr val="F9C7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Freeform: Shape 4">
              <a:extLst>
                <a:ext uri="{FF2B5EF4-FFF2-40B4-BE49-F238E27FC236}">
                  <a16:creationId xmlns:a16="http://schemas.microsoft.com/office/drawing/2014/main" id="{0D5816BA-4820-4BF3-A6CA-8A9615B9D4BA}"/>
                </a:ext>
              </a:extLst>
            </p:cNvPr>
            <p:cNvSpPr/>
            <p:nvPr/>
          </p:nvSpPr>
          <p:spPr>
            <a:xfrm>
              <a:off x="1428750" y="1771650"/>
              <a:ext cx="5722211" cy="986850"/>
            </a:xfrm>
            <a:custGeom>
              <a:avLst/>
              <a:gdLst>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07950 h 971550"/>
                <a:gd name="connsiteX4" fmla="*/ 0 w 5664200"/>
                <a:gd name="connsiteY4" fmla="*/ 0 h 971550"/>
                <a:gd name="connsiteX0" fmla="*/ 0 w 5664200"/>
                <a:gd name="connsiteY0" fmla="*/ 0 h 971550"/>
                <a:gd name="connsiteX1" fmla="*/ 5664200 w 5664200"/>
                <a:gd name="connsiteY1" fmla="*/ 882650 h 971550"/>
                <a:gd name="connsiteX2" fmla="*/ 5657850 w 5664200"/>
                <a:gd name="connsiteY2" fmla="*/ 971550 h 971550"/>
                <a:gd name="connsiteX3" fmla="*/ 0 w 5664200"/>
                <a:gd name="connsiteY3" fmla="*/ 120650 h 971550"/>
                <a:gd name="connsiteX4" fmla="*/ 0 w 5664200"/>
                <a:gd name="connsiteY4" fmla="*/ 0 h 971550"/>
                <a:gd name="connsiteX0" fmla="*/ 0 w 5788375"/>
                <a:gd name="connsiteY0" fmla="*/ 0 h 997051"/>
                <a:gd name="connsiteX1" fmla="*/ 5664200 w 5788375"/>
                <a:gd name="connsiteY1" fmla="*/ 882650 h 997051"/>
                <a:gd name="connsiteX2" fmla="*/ 5788375 w 5788375"/>
                <a:gd name="connsiteY2" fmla="*/ 997051 h 997051"/>
                <a:gd name="connsiteX3" fmla="*/ 0 w 5788375"/>
                <a:gd name="connsiteY3" fmla="*/ 120650 h 997051"/>
                <a:gd name="connsiteX4" fmla="*/ 0 w 5788375"/>
                <a:gd name="connsiteY4" fmla="*/ 0 h 997051"/>
                <a:gd name="connsiteX0" fmla="*/ 0 w 5788375"/>
                <a:gd name="connsiteY0" fmla="*/ 0 h 997051"/>
                <a:gd name="connsiteX1" fmla="*/ 5722212 w 5788375"/>
                <a:gd name="connsiteY1" fmla="*/ 887750 h 997051"/>
                <a:gd name="connsiteX2" fmla="*/ 5788375 w 5788375"/>
                <a:gd name="connsiteY2" fmla="*/ 997051 h 997051"/>
                <a:gd name="connsiteX3" fmla="*/ 0 w 5788375"/>
                <a:gd name="connsiteY3" fmla="*/ 120650 h 997051"/>
                <a:gd name="connsiteX4" fmla="*/ 0 w 5788375"/>
                <a:gd name="connsiteY4" fmla="*/ 0 h 997051"/>
                <a:gd name="connsiteX0" fmla="*/ 0 w 5722212"/>
                <a:gd name="connsiteY0" fmla="*/ 0 h 986851"/>
                <a:gd name="connsiteX1" fmla="*/ 5722212 w 5722212"/>
                <a:gd name="connsiteY1" fmla="*/ 887750 h 986851"/>
                <a:gd name="connsiteX2" fmla="*/ 5720695 w 5722212"/>
                <a:gd name="connsiteY2" fmla="*/ 986851 h 986851"/>
                <a:gd name="connsiteX3" fmla="*/ 0 w 5722212"/>
                <a:gd name="connsiteY3" fmla="*/ 120650 h 986851"/>
                <a:gd name="connsiteX4" fmla="*/ 0 w 5722212"/>
                <a:gd name="connsiteY4" fmla="*/ 0 h 986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2212" h="986851">
                  <a:moveTo>
                    <a:pt x="0" y="0"/>
                  </a:moveTo>
                  <a:lnTo>
                    <a:pt x="5722212" y="887750"/>
                  </a:lnTo>
                  <a:cubicBezTo>
                    <a:pt x="5721706" y="920784"/>
                    <a:pt x="5721201" y="953817"/>
                    <a:pt x="5720695" y="986851"/>
                  </a:cubicBezTo>
                  <a:lnTo>
                    <a:pt x="0" y="120650"/>
                  </a:lnTo>
                  <a:lnTo>
                    <a:pt x="0" y="0"/>
                  </a:lnTo>
                  <a:close/>
                </a:path>
              </a:pathLst>
            </a:custGeom>
            <a:solidFill>
              <a:srgbClr val="7777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Rectangle 3">
              <a:extLst>
                <a:ext uri="{FF2B5EF4-FFF2-40B4-BE49-F238E27FC236}">
                  <a16:creationId xmlns:a16="http://schemas.microsoft.com/office/drawing/2014/main" id="{3673DCB5-A60D-4843-95BF-F83A8EDA3AE4}"/>
                </a:ext>
              </a:extLst>
            </p:cNvPr>
            <p:cNvSpPr/>
            <p:nvPr/>
          </p:nvSpPr>
          <p:spPr>
            <a:xfrm>
              <a:off x="1419680" y="1639207"/>
              <a:ext cx="5756660" cy="1078795"/>
            </a:xfrm>
            <a:custGeom>
              <a:avLst/>
              <a:gdLst>
                <a:gd name="connsiteX0" fmla="*/ 0 w 3962400"/>
                <a:gd name="connsiteY0" fmla="*/ 0 h 1371600"/>
                <a:gd name="connsiteX1" fmla="*/ 3962400 w 3962400"/>
                <a:gd name="connsiteY1" fmla="*/ 0 h 1371600"/>
                <a:gd name="connsiteX2" fmla="*/ 3962400 w 3962400"/>
                <a:gd name="connsiteY2" fmla="*/ 1371600 h 1371600"/>
                <a:gd name="connsiteX3" fmla="*/ 0 w 3962400"/>
                <a:gd name="connsiteY3" fmla="*/ 1371600 h 1371600"/>
                <a:gd name="connsiteX4" fmla="*/ 0 w 3962400"/>
                <a:gd name="connsiteY4" fmla="*/ 0 h 1371600"/>
                <a:gd name="connsiteX0" fmla="*/ 0 w 5508171"/>
                <a:gd name="connsiteY0" fmla="*/ 0 h 1371600"/>
                <a:gd name="connsiteX1" fmla="*/ 5508171 w 5508171"/>
                <a:gd name="connsiteY1" fmla="*/ 870857 h 1371600"/>
                <a:gd name="connsiteX2" fmla="*/ 3962400 w 5508171"/>
                <a:gd name="connsiteY2" fmla="*/ 1371600 h 1371600"/>
                <a:gd name="connsiteX3" fmla="*/ 0 w 5508171"/>
                <a:gd name="connsiteY3" fmla="*/ 1371600 h 1371600"/>
                <a:gd name="connsiteX4" fmla="*/ 0 w 5508171"/>
                <a:gd name="connsiteY4" fmla="*/ 0 h 1371600"/>
                <a:gd name="connsiteX0" fmla="*/ 0 w 5508171"/>
                <a:gd name="connsiteY0" fmla="*/ 0 h 1621971"/>
                <a:gd name="connsiteX1" fmla="*/ 5508171 w 5508171"/>
                <a:gd name="connsiteY1" fmla="*/ 870857 h 1621971"/>
                <a:gd name="connsiteX2" fmla="*/ 5464629 w 5508171"/>
                <a:gd name="connsiteY2" fmla="*/ 1621971 h 1621971"/>
                <a:gd name="connsiteX3" fmla="*/ 0 w 5508171"/>
                <a:gd name="connsiteY3" fmla="*/ 1371600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63286 w 5508171"/>
                <a:gd name="connsiteY3" fmla="*/ 468085 h 1621971"/>
                <a:gd name="connsiteX4" fmla="*/ 0 w 5508171"/>
                <a:gd name="connsiteY4" fmla="*/ 0 h 1621971"/>
                <a:gd name="connsiteX0" fmla="*/ 0 w 5508171"/>
                <a:gd name="connsiteY0" fmla="*/ 0 h 1621971"/>
                <a:gd name="connsiteX1" fmla="*/ 5508171 w 5508171"/>
                <a:gd name="connsiteY1" fmla="*/ 870857 h 1621971"/>
                <a:gd name="connsiteX2" fmla="*/ 5464629 w 5508171"/>
                <a:gd name="connsiteY2" fmla="*/ 1621971 h 1621971"/>
                <a:gd name="connsiteX3" fmla="*/ 10886 w 5508171"/>
                <a:gd name="connsiteY3" fmla="*/ 664028 h 1621971"/>
                <a:gd name="connsiteX4" fmla="*/ 0 w 5508171"/>
                <a:gd name="connsiteY4" fmla="*/ 0 h 1621971"/>
                <a:gd name="connsiteX0" fmla="*/ 0 w 5519056"/>
                <a:gd name="connsiteY0" fmla="*/ 0 h 1491343"/>
                <a:gd name="connsiteX1" fmla="*/ 5519056 w 5519056"/>
                <a:gd name="connsiteY1" fmla="*/ 740229 h 1491343"/>
                <a:gd name="connsiteX2" fmla="*/ 5475514 w 5519056"/>
                <a:gd name="connsiteY2" fmla="*/ 1491343 h 1491343"/>
                <a:gd name="connsiteX3" fmla="*/ 21771 w 5519056"/>
                <a:gd name="connsiteY3" fmla="*/ 533400 h 1491343"/>
                <a:gd name="connsiteX4" fmla="*/ 0 w 5519056"/>
                <a:gd name="connsiteY4" fmla="*/ 0 h 1491343"/>
                <a:gd name="connsiteX0" fmla="*/ 10886 w 5497285"/>
                <a:gd name="connsiteY0" fmla="*/ 0 h 1567543"/>
                <a:gd name="connsiteX1" fmla="*/ 5497285 w 5497285"/>
                <a:gd name="connsiteY1" fmla="*/ 816429 h 1567543"/>
                <a:gd name="connsiteX2" fmla="*/ 5453743 w 5497285"/>
                <a:gd name="connsiteY2" fmla="*/ 1567543 h 1567543"/>
                <a:gd name="connsiteX3" fmla="*/ 0 w 5497285"/>
                <a:gd name="connsiteY3" fmla="*/ 609600 h 1567543"/>
                <a:gd name="connsiteX4" fmla="*/ 10886 w 5497285"/>
                <a:gd name="connsiteY4" fmla="*/ 0 h 1567543"/>
                <a:gd name="connsiteX0" fmla="*/ 10886 w 5508170"/>
                <a:gd name="connsiteY0" fmla="*/ 0 h 1567543"/>
                <a:gd name="connsiteX1" fmla="*/ 5508170 w 5508170"/>
                <a:gd name="connsiteY1" fmla="*/ 794657 h 1567543"/>
                <a:gd name="connsiteX2" fmla="*/ 5453743 w 5508170"/>
                <a:gd name="connsiteY2" fmla="*/ 1567543 h 1567543"/>
                <a:gd name="connsiteX3" fmla="*/ 0 w 5508170"/>
                <a:gd name="connsiteY3" fmla="*/ 609600 h 1567543"/>
                <a:gd name="connsiteX4" fmla="*/ 10886 w 5508170"/>
                <a:gd name="connsiteY4" fmla="*/ 0 h 1567543"/>
                <a:gd name="connsiteX0" fmla="*/ 10886 w 5508170"/>
                <a:gd name="connsiteY0" fmla="*/ 0 h 1027793"/>
                <a:gd name="connsiteX1" fmla="*/ 5508170 w 5508170"/>
                <a:gd name="connsiteY1" fmla="*/ 794657 h 1027793"/>
                <a:gd name="connsiteX2" fmla="*/ 5345793 w 5508170"/>
                <a:gd name="connsiteY2" fmla="*/ 1027793 h 1027793"/>
                <a:gd name="connsiteX3" fmla="*/ 0 w 5508170"/>
                <a:gd name="connsiteY3" fmla="*/ 609600 h 1027793"/>
                <a:gd name="connsiteX4" fmla="*/ 10886 w 5508170"/>
                <a:gd name="connsiteY4" fmla="*/ 0 h 1027793"/>
                <a:gd name="connsiteX0" fmla="*/ 10886 w 5508170"/>
                <a:gd name="connsiteY0" fmla="*/ 0 h 1110343"/>
                <a:gd name="connsiteX1" fmla="*/ 5508170 w 5508170"/>
                <a:gd name="connsiteY1" fmla="*/ 794657 h 1110343"/>
                <a:gd name="connsiteX2" fmla="*/ 5434693 w 5508170"/>
                <a:gd name="connsiteY2" fmla="*/ 1110343 h 1110343"/>
                <a:gd name="connsiteX3" fmla="*/ 0 w 5508170"/>
                <a:gd name="connsiteY3" fmla="*/ 609600 h 1110343"/>
                <a:gd name="connsiteX4" fmla="*/ 10886 w 5508170"/>
                <a:gd name="connsiteY4" fmla="*/ 0 h 1110343"/>
                <a:gd name="connsiteX0" fmla="*/ 245836 w 5743120"/>
                <a:gd name="connsiteY0" fmla="*/ 0 h 1110343"/>
                <a:gd name="connsiteX1" fmla="*/ 5743120 w 5743120"/>
                <a:gd name="connsiteY1" fmla="*/ 794657 h 1110343"/>
                <a:gd name="connsiteX2" fmla="*/ 5669643 w 5743120"/>
                <a:gd name="connsiteY2" fmla="*/ 1110343 h 1110343"/>
                <a:gd name="connsiteX3" fmla="*/ 0 w 5743120"/>
                <a:gd name="connsiteY3" fmla="*/ 222250 h 1110343"/>
                <a:gd name="connsiteX4" fmla="*/ 245836 w 5743120"/>
                <a:gd name="connsiteY4" fmla="*/ 0 h 1110343"/>
                <a:gd name="connsiteX0" fmla="*/ 645886 w 5743120"/>
                <a:gd name="connsiteY0" fmla="*/ 0 h 900793"/>
                <a:gd name="connsiteX1" fmla="*/ 5743120 w 5743120"/>
                <a:gd name="connsiteY1" fmla="*/ 585107 h 900793"/>
                <a:gd name="connsiteX2" fmla="*/ 5669643 w 5743120"/>
                <a:gd name="connsiteY2" fmla="*/ 900793 h 900793"/>
                <a:gd name="connsiteX3" fmla="*/ 0 w 5743120"/>
                <a:gd name="connsiteY3" fmla="*/ 12700 h 900793"/>
                <a:gd name="connsiteX4" fmla="*/ 645886 w 5743120"/>
                <a:gd name="connsiteY4" fmla="*/ 0 h 900793"/>
                <a:gd name="connsiteX0" fmla="*/ 709386 w 5743120"/>
                <a:gd name="connsiteY0" fmla="*/ 228600 h 888093"/>
                <a:gd name="connsiteX1" fmla="*/ 5743120 w 5743120"/>
                <a:gd name="connsiteY1" fmla="*/ 572407 h 888093"/>
                <a:gd name="connsiteX2" fmla="*/ 5669643 w 5743120"/>
                <a:gd name="connsiteY2" fmla="*/ 888093 h 888093"/>
                <a:gd name="connsiteX3" fmla="*/ 0 w 5743120"/>
                <a:gd name="connsiteY3" fmla="*/ 0 h 888093"/>
                <a:gd name="connsiteX4" fmla="*/ 709386 w 5743120"/>
                <a:gd name="connsiteY4" fmla="*/ 228600 h 888093"/>
                <a:gd name="connsiteX0" fmla="*/ 595086 w 5743120"/>
                <a:gd name="connsiteY0" fmla="*/ 0 h 1034143"/>
                <a:gd name="connsiteX1" fmla="*/ 5743120 w 5743120"/>
                <a:gd name="connsiteY1" fmla="*/ 718457 h 1034143"/>
                <a:gd name="connsiteX2" fmla="*/ 5669643 w 5743120"/>
                <a:gd name="connsiteY2" fmla="*/ 1034143 h 1034143"/>
                <a:gd name="connsiteX3" fmla="*/ 0 w 5743120"/>
                <a:gd name="connsiteY3" fmla="*/ 146050 h 1034143"/>
                <a:gd name="connsiteX4" fmla="*/ 595086 w 5743120"/>
                <a:gd name="connsiteY4" fmla="*/ 0 h 1034143"/>
                <a:gd name="connsiteX0" fmla="*/ 595086 w 5743120"/>
                <a:gd name="connsiteY0" fmla="*/ 0 h 1021443"/>
                <a:gd name="connsiteX1" fmla="*/ 5743120 w 5743120"/>
                <a:gd name="connsiteY1" fmla="*/ 718457 h 1021443"/>
                <a:gd name="connsiteX2" fmla="*/ 5675993 w 5743120"/>
                <a:gd name="connsiteY2" fmla="*/ 1021443 h 1021443"/>
                <a:gd name="connsiteX3" fmla="*/ 0 w 5743120"/>
                <a:gd name="connsiteY3" fmla="*/ 146050 h 1021443"/>
                <a:gd name="connsiteX4" fmla="*/ 595086 w 5743120"/>
                <a:gd name="connsiteY4" fmla="*/ 0 h 1021443"/>
                <a:gd name="connsiteX0" fmla="*/ 595086 w 5743120"/>
                <a:gd name="connsiteY0" fmla="*/ 0 h 983343"/>
                <a:gd name="connsiteX1" fmla="*/ 5743120 w 5743120"/>
                <a:gd name="connsiteY1" fmla="*/ 718457 h 983343"/>
                <a:gd name="connsiteX2" fmla="*/ 5682343 w 5743120"/>
                <a:gd name="connsiteY2" fmla="*/ 983343 h 983343"/>
                <a:gd name="connsiteX3" fmla="*/ 0 w 5743120"/>
                <a:gd name="connsiteY3" fmla="*/ 146050 h 983343"/>
                <a:gd name="connsiteX4" fmla="*/ 595086 w 5743120"/>
                <a:gd name="connsiteY4" fmla="*/ 0 h 983343"/>
                <a:gd name="connsiteX0" fmla="*/ 595086 w 5743120"/>
                <a:gd name="connsiteY0" fmla="*/ 0 h 1027793"/>
                <a:gd name="connsiteX1" fmla="*/ 5743120 w 5743120"/>
                <a:gd name="connsiteY1" fmla="*/ 718457 h 1027793"/>
                <a:gd name="connsiteX2" fmla="*/ 5669643 w 5743120"/>
                <a:gd name="connsiteY2" fmla="*/ 1027793 h 1027793"/>
                <a:gd name="connsiteX3" fmla="*/ 0 w 5743120"/>
                <a:gd name="connsiteY3" fmla="*/ 146050 h 1027793"/>
                <a:gd name="connsiteX4" fmla="*/ 595086 w 5743120"/>
                <a:gd name="connsiteY4" fmla="*/ 0 h 1027793"/>
                <a:gd name="connsiteX0" fmla="*/ 595086 w 5756660"/>
                <a:gd name="connsiteY0" fmla="*/ 0 h 1078795"/>
                <a:gd name="connsiteX1" fmla="*/ 5743120 w 5756660"/>
                <a:gd name="connsiteY1" fmla="*/ 718457 h 1078795"/>
                <a:gd name="connsiteX2" fmla="*/ 5756660 w 5756660"/>
                <a:gd name="connsiteY2" fmla="*/ 1078795 h 1078795"/>
                <a:gd name="connsiteX3" fmla="*/ 0 w 5756660"/>
                <a:gd name="connsiteY3" fmla="*/ 146050 h 1078795"/>
                <a:gd name="connsiteX4" fmla="*/ 595086 w 5756660"/>
                <a:gd name="connsiteY4" fmla="*/ 0 h 107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6660" h="1078795">
                  <a:moveTo>
                    <a:pt x="595086" y="0"/>
                  </a:moveTo>
                  <a:lnTo>
                    <a:pt x="5743120" y="718457"/>
                  </a:lnTo>
                  <a:lnTo>
                    <a:pt x="5756660" y="1078795"/>
                  </a:lnTo>
                  <a:lnTo>
                    <a:pt x="0" y="146050"/>
                  </a:lnTo>
                  <a:lnTo>
                    <a:pt x="595086" y="0"/>
                  </a:lnTo>
                  <a:close/>
                </a:path>
              </a:pathLst>
            </a:custGeom>
            <a:solidFill>
              <a:srgbClr val="9696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2" name="Group 11">
            <a:extLst>
              <a:ext uri="{FF2B5EF4-FFF2-40B4-BE49-F238E27FC236}">
                <a16:creationId xmlns:a16="http://schemas.microsoft.com/office/drawing/2014/main" id="{CBA7B8E0-A64C-4B23-AEA2-49C2B0C53390}"/>
              </a:ext>
            </a:extLst>
          </p:cNvPr>
          <p:cNvGrpSpPr/>
          <p:nvPr/>
        </p:nvGrpSpPr>
        <p:grpSpPr>
          <a:xfrm>
            <a:off x="5823969" y="4502731"/>
            <a:ext cx="1057790" cy="990503"/>
            <a:chOff x="3048000" y="1676399"/>
            <a:chExt cx="2482850" cy="2362201"/>
          </a:xfrm>
          <a:scene3d>
            <a:camera prst="orthographicFront">
              <a:rot lat="0" lon="600000" rev="0"/>
            </a:camera>
            <a:lightRig rig="threePt" dir="t"/>
          </a:scene3d>
        </p:grpSpPr>
        <p:sp>
          <p:nvSpPr>
            <p:cNvPr id="13" name="Freeform: Shape 18">
              <a:extLst>
                <a:ext uri="{FF2B5EF4-FFF2-40B4-BE49-F238E27FC236}">
                  <a16:creationId xmlns:a16="http://schemas.microsoft.com/office/drawing/2014/main" id="{4E2A018B-6DB5-4672-936D-96AE2BAC8F2B}"/>
                </a:ext>
              </a:extLst>
            </p:cNvPr>
            <p:cNvSpPr/>
            <p:nvPr/>
          </p:nvSpPr>
          <p:spPr>
            <a:xfrm>
              <a:off x="3048000" y="1676399"/>
              <a:ext cx="2482850" cy="1651001"/>
            </a:xfrm>
            <a:custGeom>
              <a:avLst/>
              <a:gdLst>
                <a:gd name="connsiteX0" fmla="*/ 0 w 2482850"/>
                <a:gd name="connsiteY0" fmla="*/ 0 h 1651000"/>
                <a:gd name="connsiteX1" fmla="*/ 2463800 w 2482850"/>
                <a:gd name="connsiteY1" fmla="*/ 6350 h 1651000"/>
                <a:gd name="connsiteX2" fmla="*/ 2482850 w 2482850"/>
                <a:gd name="connsiteY2" fmla="*/ 1651000 h 1651000"/>
                <a:gd name="connsiteX3" fmla="*/ 0 w 2482850"/>
                <a:gd name="connsiteY3" fmla="*/ 1644650 h 1651000"/>
                <a:gd name="connsiteX4" fmla="*/ 0 w 2482850"/>
                <a:gd name="connsiteY4" fmla="*/ 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850" h="1651000">
                  <a:moveTo>
                    <a:pt x="0" y="0"/>
                  </a:moveTo>
                  <a:lnTo>
                    <a:pt x="2463800" y="6350"/>
                  </a:lnTo>
                  <a:lnTo>
                    <a:pt x="2482850" y="1651000"/>
                  </a:lnTo>
                  <a:lnTo>
                    <a:pt x="0" y="1644650"/>
                  </a:lnTo>
                  <a:lnTo>
                    <a:pt x="0" y="0"/>
                  </a:lnTo>
                  <a:close/>
                </a:path>
              </a:pathLst>
            </a:custGeom>
            <a:solidFill>
              <a:srgbClr val="474546"/>
            </a:solidFill>
            <a:effectLst/>
            <a:sp3d extrusionH="196850" contourW="6350" prstMaterial="metal">
              <a:bevelT w="425450" h="260350" prst="artDeco"/>
              <a:bevelB w="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4" name="Freeform: Shape 19">
              <a:extLst>
                <a:ext uri="{FF2B5EF4-FFF2-40B4-BE49-F238E27FC236}">
                  <a16:creationId xmlns:a16="http://schemas.microsoft.com/office/drawing/2014/main" id="{EAEA453F-3BEA-4F4E-8425-9BD94A5ADE11}"/>
                </a:ext>
              </a:extLst>
            </p:cNvPr>
            <p:cNvSpPr/>
            <p:nvPr/>
          </p:nvSpPr>
          <p:spPr>
            <a:xfrm>
              <a:off x="4032250" y="2611439"/>
              <a:ext cx="514351" cy="924053"/>
            </a:xfrm>
            <a:custGeom>
              <a:avLst/>
              <a:gdLst>
                <a:gd name="connsiteX0" fmla="*/ 0 w 495300"/>
                <a:gd name="connsiteY0" fmla="*/ 0 h 552450"/>
                <a:gd name="connsiteX1" fmla="*/ 469900 w 495300"/>
                <a:gd name="connsiteY1" fmla="*/ 0 h 552450"/>
                <a:gd name="connsiteX2" fmla="*/ 495300 w 495300"/>
                <a:gd name="connsiteY2" fmla="*/ 552450 h 552450"/>
                <a:gd name="connsiteX3" fmla="*/ 6350 w 495300"/>
                <a:gd name="connsiteY3" fmla="*/ 552450 h 552450"/>
                <a:gd name="connsiteX4" fmla="*/ 0 w 495300"/>
                <a:gd name="connsiteY4" fmla="*/ 0 h 552450"/>
                <a:gd name="connsiteX0" fmla="*/ 19050 w 514350"/>
                <a:gd name="connsiteY0" fmla="*/ 0 h 552450"/>
                <a:gd name="connsiteX1" fmla="*/ 488950 w 514350"/>
                <a:gd name="connsiteY1" fmla="*/ 0 h 552450"/>
                <a:gd name="connsiteX2" fmla="*/ 514350 w 514350"/>
                <a:gd name="connsiteY2" fmla="*/ 552450 h 552450"/>
                <a:gd name="connsiteX3" fmla="*/ 0 w 514350"/>
                <a:gd name="connsiteY3" fmla="*/ 552450 h 552450"/>
                <a:gd name="connsiteX4" fmla="*/ 19050 w 514350"/>
                <a:gd name="connsiteY4" fmla="*/ 0 h 552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0" h="552450">
                  <a:moveTo>
                    <a:pt x="19050" y="0"/>
                  </a:moveTo>
                  <a:lnTo>
                    <a:pt x="488950" y="0"/>
                  </a:lnTo>
                  <a:lnTo>
                    <a:pt x="514350" y="552450"/>
                  </a:lnTo>
                  <a:lnTo>
                    <a:pt x="0" y="552450"/>
                  </a:lnTo>
                  <a:cubicBezTo>
                    <a:pt x="2117" y="370417"/>
                    <a:pt x="29633" y="188383"/>
                    <a:pt x="19050" y="0"/>
                  </a:cubicBezTo>
                  <a:close/>
                </a:path>
              </a:pathLst>
            </a:custGeom>
            <a:solidFill>
              <a:srgbClr val="4C4A4B"/>
            </a:solidFill>
            <a:ln>
              <a:noFill/>
            </a:ln>
            <a:effectLst/>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8EBA7DAF-E508-4A49-A948-8E93139AB7B7}"/>
                </a:ext>
              </a:extLst>
            </p:cNvPr>
            <p:cNvSpPr/>
            <p:nvPr/>
          </p:nvSpPr>
          <p:spPr>
            <a:xfrm>
              <a:off x="3048000" y="3505200"/>
              <a:ext cx="2482850" cy="533400"/>
            </a:xfrm>
            <a:prstGeom prst="rect">
              <a:avLst/>
            </a:prstGeom>
            <a:solidFill>
              <a:srgbClr val="4C4A4B"/>
            </a:solidFill>
            <a:ln>
              <a:noFill/>
            </a:ln>
            <a:effectLst/>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16" name="Group 15">
            <a:extLst>
              <a:ext uri="{FF2B5EF4-FFF2-40B4-BE49-F238E27FC236}">
                <a16:creationId xmlns:a16="http://schemas.microsoft.com/office/drawing/2014/main" id="{AF2B1EC2-BFD8-4AA0-B1B7-B552461351D6}"/>
              </a:ext>
            </a:extLst>
          </p:cNvPr>
          <p:cNvGrpSpPr/>
          <p:nvPr/>
        </p:nvGrpSpPr>
        <p:grpSpPr>
          <a:xfrm>
            <a:off x="4817983" y="4938759"/>
            <a:ext cx="792733" cy="743066"/>
            <a:chOff x="4260803" y="3507375"/>
            <a:chExt cx="792733" cy="743066"/>
          </a:xfrm>
        </p:grpSpPr>
        <p:pic>
          <p:nvPicPr>
            <p:cNvPr id="17" name="Picture 2" descr="Image result for vector school lunch">
              <a:extLst>
                <a:ext uri="{FF2B5EF4-FFF2-40B4-BE49-F238E27FC236}">
                  <a16:creationId xmlns:a16="http://schemas.microsoft.com/office/drawing/2014/main" id="{6598AA97-E4E0-4756-9959-C96E3B4E0A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260803" y="3507375"/>
              <a:ext cx="792733" cy="743066"/>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D36B95A-7990-4172-9043-3C5B29423565}"/>
                </a:ext>
              </a:extLst>
            </p:cNvPr>
            <p:cNvPicPr>
              <a:picLocks noChangeAspect="1"/>
            </p:cNvPicPr>
            <p:nvPr/>
          </p:nvPicPr>
          <p:blipFill>
            <a:blip r:embed="rId7"/>
            <a:stretch>
              <a:fillRect/>
            </a:stretch>
          </p:blipFill>
          <p:spPr>
            <a:xfrm>
              <a:off x="4502136" y="3728998"/>
              <a:ext cx="392325" cy="299820"/>
            </a:xfrm>
            <a:prstGeom prst="rect">
              <a:avLst/>
            </a:prstGeom>
          </p:spPr>
        </p:pic>
        <p:pic>
          <p:nvPicPr>
            <p:cNvPr id="19" name="Picture 10" descr="Image result for potato wedges cartoon">
              <a:extLst>
                <a:ext uri="{FF2B5EF4-FFF2-40B4-BE49-F238E27FC236}">
                  <a16:creationId xmlns:a16="http://schemas.microsoft.com/office/drawing/2014/main" id="{6F57D6A9-43F7-4518-904D-EE1BE0F233B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32527" y="3635429"/>
              <a:ext cx="310538" cy="27336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AA872743-305B-42CF-99DA-4B0B28512BFC}"/>
                </a:ext>
              </a:extLst>
            </p:cNvPr>
            <p:cNvGrpSpPr/>
            <p:nvPr/>
          </p:nvGrpSpPr>
          <p:grpSpPr>
            <a:xfrm>
              <a:off x="4766564" y="3658631"/>
              <a:ext cx="165619" cy="220277"/>
              <a:chOff x="5056414" y="3505199"/>
              <a:chExt cx="1409700" cy="1905000"/>
            </a:xfrm>
          </p:grpSpPr>
          <p:sp>
            <p:nvSpPr>
              <p:cNvPr id="21" name="Rectangle 6">
                <a:extLst>
                  <a:ext uri="{FF2B5EF4-FFF2-40B4-BE49-F238E27FC236}">
                    <a16:creationId xmlns:a16="http://schemas.microsoft.com/office/drawing/2014/main" id="{1B1BE5A4-ECFE-480C-B256-C0D83EDC18ED}"/>
                  </a:ext>
                </a:extLst>
              </p:cNvPr>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22" name="Picture 14" descr="Image result for vector milk carton">
                <a:extLst>
                  <a:ext uri="{FF2B5EF4-FFF2-40B4-BE49-F238E27FC236}">
                    <a16:creationId xmlns:a16="http://schemas.microsoft.com/office/drawing/2014/main" id="{E0C61720-FF5F-47B6-862C-8DB69B2CEA8F}"/>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Group 22">
            <a:extLst>
              <a:ext uri="{FF2B5EF4-FFF2-40B4-BE49-F238E27FC236}">
                <a16:creationId xmlns:a16="http://schemas.microsoft.com/office/drawing/2014/main" id="{16B9E5D6-69D7-419D-9109-8D91F4CE413A}"/>
              </a:ext>
            </a:extLst>
          </p:cNvPr>
          <p:cNvGrpSpPr/>
          <p:nvPr/>
        </p:nvGrpSpPr>
        <p:grpSpPr>
          <a:xfrm>
            <a:off x="2455580" y="4450619"/>
            <a:ext cx="1682999" cy="1029310"/>
            <a:chOff x="1898400" y="3019235"/>
            <a:chExt cx="1682999" cy="1029310"/>
          </a:xfrm>
        </p:grpSpPr>
        <p:grpSp>
          <p:nvGrpSpPr>
            <p:cNvPr id="24" name="Group 23">
              <a:extLst>
                <a:ext uri="{FF2B5EF4-FFF2-40B4-BE49-F238E27FC236}">
                  <a16:creationId xmlns:a16="http://schemas.microsoft.com/office/drawing/2014/main" id="{BCF17F9E-7F93-4554-9714-E98EEC33C000}"/>
                </a:ext>
              </a:extLst>
            </p:cNvPr>
            <p:cNvGrpSpPr/>
            <p:nvPr/>
          </p:nvGrpSpPr>
          <p:grpSpPr>
            <a:xfrm rot="21303439">
              <a:off x="1898400" y="3019235"/>
              <a:ext cx="1682999" cy="994749"/>
              <a:chOff x="3952873" y="1030287"/>
              <a:chExt cx="2289177" cy="1149761"/>
            </a:xfrm>
            <a:scene3d>
              <a:camera prst="orthographicFront">
                <a:rot lat="300000" lon="20699994" rev="0"/>
              </a:camera>
              <a:lightRig rig="threePt" dir="t"/>
            </a:scene3d>
          </p:grpSpPr>
          <p:sp>
            <p:nvSpPr>
              <p:cNvPr id="30" name="Freeform: Shape 7">
                <a:extLst>
                  <a:ext uri="{FF2B5EF4-FFF2-40B4-BE49-F238E27FC236}">
                    <a16:creationId xmlns:a16="http://schemas.microsoft.com/office/drawing/2014/main" id="{18F08A4B-BCC0-4B49-AF8E-3A32D8513539}"/>
                  </a:ext>
                </a:extLst>
              </p:cNvPr>
              <p:cNvSpPr/>
              <p:nvPr/>
            </p:nvSpPr>
            <p:spPr>
              <a:xfrm>
                <a:off x="3952873" y="1068388"/>
                <a:ext cx="1841500" cy="10795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00" h="1079500">
                    <a:moveTo>
                      <a:pt x="0" y="831850"/>
                    </a:moveTo>
                    <a:lnTo>
                      <a:pt x="1841500" y="1079500"/>
                    </a:lnTo>
                    <a:lnTo>
                      <a:pt x="1816100" y="146050"/>
                    </a:lnTo>
                    <a:lnTo>
                      <a:pt x="374650" y="0"/>
                    </a:lnTo>
                    <a:lnTo>
                      <a:pt x="0" y="83185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Freeform: Shape 8">
                <a:extLst>
                  <a:ext uri="{FF2B5EF4-FFF2-40B4-BE49-F238E27FC236}">
                    <a16:creationId xmlns:a16="http://schemas.microsoft.com/office/drawing/2014/main" id="{6354CB00-4E3D-46AB-B36C-844A1112D59E}"/>
                  </a:ext>
                </a:extLst>
              </p:cNvPr>
              <p:cNvSpPr/>
              <p:nvPr/>
            </p:nvSpPr>
            <p:spPr>
              <a:xfrm>
                <a:off x="4327523" y="1030287"/>
                <a:ext cx="1758950" cy="158750"/>
              </a:xfrm>
              <a:custGeom>
                <a:avLst/>
                <a:gdLst>
                  <a:gd name="connsiteX0" fmla="*/ 0 w 1752600"/>
                  <a:gd name="connsiteY0" fmla="*/ 25400 h 171450"/>
                  <a:gd name="connsiteX1" fmla="*/ 1454150 w 1752600"/>
                  <a:gd name="connsiteY1" fmla="*/ 171450 h 171450"/>
                  <a:gd name="connsiteX2" fmla="*/ 1752600 w 1752600"/>
                  <a:gd name="connsiteY2" fmla="*/ 158750 h 171450"/>
                  <a:gd name="connsiteX3" fmla="*/ 304800 w 1752600"/>
                  <a:gd name="connsiteY3" fmla="*/ 0 h 171450"/>
                  <a:gd name="connsiteX4" fmla="*/ 0 w 1752600"/>
                  <a:gd name="connsiteY4" fmla="*/ 25400 h 171450"/>
                  <a:gd name="connsiteX0" fmla="*/ 0 w 1752600"/>
                  <a:gd name="connsiteY0" fmla="*/ 25400 h 171450"/>
                  <a:gd name="connsiteX1" fmla="*/ 1454150 w 1752600"/>
                  <a:gd name="connsiteY1" fmla="*/ 171450 h 171450"/>
                  <a:gd name="connsiteX2" fmla="*/ 1752600 w 1752600"/>
                  <a:gd name="connsiteY2" fmla="*/ 139700 h 171450"/>
                  <a:gd name="connsiteX3" fmla="*/ 304800 w 1752600"/>
                  <a:gd name="connsiteY3" fmla="*/ 0 h 171450"/>
                  <a:gd name="connsiteX4" fmla="*/ 0 w 1752600"/>
                  <a:gd name="connsiteY4" fmla="*/ 25400 h 171450"/>
                  <a:gd name="connsiteX0" fmla="*/ 0 w 1758950"/>
                  <a:gd name="connsiteY0" fmla="*/ 0 h 177800"/>
                  <a:gd name="connsiteX1" fmla="*/ 1460500 w 1758950"/>
                  <a:gd name="connsiteY1" fmla="*/ 177800 h 177800"/>
                  <a:gd name="connsiteX2" fmla="*/ 1758950 w 1758950"/>
                  <a:gd name="connsiteY2" fmla="*/ 146050 h 177800"/>
                  <a:gd name="connsiteX3" fmla="*/ 311150 w 1758950"/>
                  <a:gd name="connsiteY3" fmla="*/ 6350 h 177800"/>
                  <a:gd name="connsiteX4" fmla="*/ 0 w 1758950"/>
                  <a:gd name="connsiteY4" fmla="*/ 0 h 177800"/>
                  <a:gd name="connsiteX0" fmla="*/ 0 w 1758950"/>
                  <a:gd name="connsiteY0" fmla="*/ 0 h 155575"/>
                  <a:gd name="connsiteX1" fmla="*/ 1479550 w 1758950"/>
                  <a:gd name="connsiteY1" fmla="*/ 155575 h 155575"/>
                  <a:gd name="connsiteX2" fmla="*/ 1758950 w 1758950"/>
                  <a:gd name="connsiteY2" fmla="*/ 146050 h 155575"/>
                  <a:gd name="connsiteX3" fmla="*/ 311150 w 1758950"/>
                  <a:gd name="connsiteY3" fmla="*/ 6350 h 155575"/>
                  <a:gd name="connsiteX4" fmla="*/ 0 w 1758950"/>
                  <a:gd name="connsiteY4" fmla="*/ 0 h 155575"/>
                  <a:gd name="connsiteX0" fmla="*/ 0 w 1758950"/>
                  <a:gd name="connsiteY0" fmla="*/ 0 h 146050"/>
                  <a:gd name="connsiteX1" fmla="*/ 1492250 w 1758950"/>
                  <a:gd name="connsiteY1" fmla="*/ 130175 h 146050"/>
                  <a:gd name="connsiteX2" fmla="*/ 1758950 w 1758950"/>
                  <a:gd name="connsiteY2" fmla="*/ 146050 h 146050"/>
                  <a:gd name="connsiteX3" fmla="*/ 311150 w 1758950"/>
                  <a:gd name="connsiteY3" fmla="*/ 6350 h 146050"/>
                  <a:gd name="connsiteX4" fmla="*/ 0 w 1758950"/>
                  <a:gd name="connsiteY4" fmla="*/ 0 h 146050"/>
                  <a:gd name="connsiteX0" fmla="*/ 0 w 1758950"/>
                  <a:gd name="connsiteY0" fmla="*/ 0 h 158750"/>
                  <a:gd name="connsiteX1" fmla="*/ 1466850 w 1758950"/>
                  <a:gd name="connsiteY1" fmla="*/ 158750 h 158750"/>
                  <a:gd name="connsiteX2" fmla="*/ 1758950 w 1758950"/>
                  <a:gd name="connsiteY2" fmla="*/ 146050 h 158750"/>
                  <a:gd name="connsiteX3" fmla="*/ 311150 w 1758950"/>
                  <a:gd name="connsiteY3" fmla="*/ 6350 h 158750"/>
                  <a:gd name="connsiteX4" fmla="*/ 0 w 1758950"/>
                  <a:gd name="connsiteY4" fmla="*/ 0 h 158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8950" h="158750">
                    <a:moveTo>
                      <a:pt x="0" y="0"/>
                    </a:moveTo>
                    <a:lnTo>
                      <a:pt x="1466850" y="158750"/>
                    </a:lnTo>
                    <a:lnTo>
                      <a:pt x="1758950" y="146050"/>
                    </a:lnTo>
                    <a:lnTo>
                      <a:pt x="311150" y="6350"/>
                    </a:lnTo>
                    <a:lnTo>
                      <a:pt x="0" y="0"/>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2" name="Freeform: Shape 11">
                <a:extLst>
                  <a:ext uri="{FF2B5EF4-FFF2-40B4-BE49-F238E27FC236}">
                    <a16:creationId xmlns:a16="http://schemas.microsoft.com/office/drawing/2014/main" id="{85FE4D1B-B400-4A20-B4A8-1E7DDF27A582}"/>
                  </a:ext>
                </a:extLst>
              </p:cNvPr>
              <p:cNvSpPr/>
              <p:nvPr/>
            </p:nvSpPr>
            <p:spPr>
              <a:xfrm>
                <a:off x="4191000" y="1387475"/>
                <a:ext cx="1806575"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Freeform: Shape 16">
                <a:extLst>
                  <a:ext uri="{FF2B5EF4-FFF2-40B4-BE49-F238E27FC236}">
                    <a16:creationId xmlns:a16="http://schemas.microsoft.com/office/drawing/2014/main" id="{8E6CB247-8594-412A-A4D5-556AC1C9FA05}"/>
                  </a:ext>
                </a:extLst>
              </p:cNvPr>
              <p:cNvSpPr/>
              <p:nvPr/>
            </p:nvSpPr>
            <p:spPr>
              <a:xfrm>
                <a:off x="4013200" y="1714842"/>
                <a:ext cx="2060573" cy="288925"/>
              </a:xfrm>
              <a:custGeom>
                <a:avLst/>
                <a:gdLst>
                  <a:gd name="connsiteX0" fmla="*/ 1511300 w 1784350"/>
                  <a:gd name="connsiteY0" fmla="*/ 374650 h 374650"/>
                  <a:gd name="connsiteX1" fmla="*/ 0 w 1784350"/>
                  <a:gd name="connsiteY1" fmla="*/ 171450 h 374650"/>
                  <a:gd name="connsiteX2" fmla="*/ 247650 w 1784350"/>
                  <a:gd name="connsiteY2" fmla="*/ 0 h 374650"/>
                  <a:gd name="connsiteX3" fmla="*/ 1784350 w 1784350"/>
                  <a:gd name="connsiteY3" fmla="*/ 222250 h 374650"/>
                  <a:gd name="connsiteX4" fmla="*/ 1511300 w 1784350"/>
                  <a:gd name="connsiteY4" fmla="*/ 374650 h 374650"/>
                  <a:gd name="connsiteX0" fmla="*/ 1511300 w 1784350"/>
                  <a:gd name="connsiteY0" fmla="*/ 307975 h 307975"/>
                  <a:gd name="connsiteX1" fmla="*/ 0 w 1784350"/>
                  <a:gd name="connsiteY1" fmla="*/ 104775 h 307975"/>
                  <a:gd name="connsiteX2" fmla="*/ 419100 w 1784350"/>
                  <a:gd name="connsiteY2" fmla="*/ 0 h 307975"/>
                  <a:gd name="connsiteX3" fmla="*/ 1784350 w 1784350"/>
                  <a:gd name="connsiteY3" fmla="*/ 155575 h 307975"/>
                  <a:gd name="connsiteX4" fmla="*/ 1511300 w 1784350"/>
                  <a:gd name="connsiteY4" fmla="*/ 307975 h 307975"/>
                  <a:gd name="connsiteX0" fmla="*/ 1543050 w 1784350"/>
                  <a:gd name="connsiteY0" fmla="*/ 247650 h 247650"/>
                  <a:gd name="connsiteX1" fmla="*/ 0 w 1784350"/>
                  <a:gd name="connsiteY1" fmla="*/ 104775 h 247650"/>
                  <a:gd name="connsiteX2" fmla="*/ 419100 w 1784350"/>
                  <a:gd name="connsiteY2" fmla="*/ 0 h 247650"/>
                  <a:gd name="connsiteX3" fmla="*/ 1784350 w 1784350"/>
                  <a:gd name="connsiteY3" fmla="*/ 155575 h 247650"/>
                  <a:gd name="connsiteX4" fmla="*/ 1543050 w 1784350"/>
                  <a:gd name="connsiteY4" fmla="*/ 247650 h 247650"/>
                  <a:gd name="connsiteX0" fmla="*/ 1536700 w 1784350"/>
                  <a:gd name="connsiteY0" fmla="*/ 285750 h 285750"/>
                  <a:gd name="connsiteX1" fmla="*/ 0 w 1784350"/>
                  <a:gd name="connsiteY1" fmla="*/ 104775 h 285750"/>
                  <a:gd name="connsiteX2" fmla="*/ 419100 w 1784350"/>
                  <a:gd name="connsiteY2" fmla="*/ 0 h 285750"/>
                  <a:gd name="connsiteX3" fmla="*/ 1784350 w 1784350"/>
                  <a:gd name="connsiteY3" fmla="*/ 155575 h 285750"/>
                  <a:gd name="connsiteX4" fmla="*/ 1536700 w 1784350"/>
                  <a:gd name="connsiteY4" fmla="*/ 285750 h 285750"/>
                  <a:gd name="connsiteX0" fmla="*/ 1536700 w 1784350"/>
                  <a:gd name="connsiteY0" fmla="*/ 288925 h 288925"/>
                  <a:gd name="connsiteX1" fmla="*/ 0 w 1784350"/>
                  <a:gd name="connsiteY1" fmla="*/ 104775 h 288925"/>
                  <a:gd name="connsiteX2" fmla="*/ 419100 w 1784350"/>
                  <a:gd name="connsiteY2" fmla="*/ 0 h 288925"/>
                  <a:gd name="connsiteX3" fmla="*/ 1784350 w 1784350"/>
                  <a:gd name="connsiteY3" fmla="*/ 155575 h 288925"/>
                  <a:gd name="connsiteX4" fmla="*/ 1536700 w 1784350"/>
                  <a:gd name="connsiteY4" fmla="*/ 288925 h 288925"/>
                  <a:gd name="connsiteX0" fmla="*/ 1536700 w 1806575"/>
                  <a:gd name="connsiteY0" fmla="*/ 288925 h 288925"/>
                  <a:gd name="connsiteX1" fmla="*/ 0 w 1806575"/>
                  <a:gd name="connsiteY1" fmla="*/ 104775 h 288925"/>
                  <a:gd name="connsiteX2" fmla="*/ 419100 w 1806575"/>
                  <a:gd name="connsiteY2" fmla="*/ 0 h 288925"/>
                  <a:gd name="connsiteX3" fmla="*/ 1806575 w 1806575"/>
                  <a:gd name="connsiteY3" fmla="*/ 174625 h 288925"/>
                  <a:gd name="connsiteX4" fmla="*/ 1536700 w 1806575"/>
                  <a:gd name="connsiteY4" fmla="*/ 288925 h 28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6575" h="288925">
                    <a:moveTo>
                      <a:pt x="1536700" y="288925"/>
                    </a:moveTo>
                    <a:lnTo>
                      <a:pt x="0" y="104775"/>
                    </a:lnTo>
                    <a:lnTo>
                      <a:pt x="419100" y="0"/>
                    </a:lnTo>
                    <a:lnTo>
                      <a:pt x="1806575" y="174625"/>
                    </a:lnTo>
                    <a:lnTo>
                      <a:pt x="1536700" y="288925"/>
                    </a:lnTo>
                    <a:close/>
                  </a:path>
                </a:pathLst>
              </a:custGeom>
              <a:solidFill>
                <a:srgbClr val="B0AEB0"/>
              </a:solidFill>
              <a:ln>
                <a:no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Freeform: Shape 9">
                <a:extLst>
                  <a:ext uri="{FF2B5EF4-FFF2-40B4-BE49-F238E27FC236}">
                    <a16:creationId xmlns:a16="http://schemas.microsoft.com/office/drawing/2014/main" id="{5FC4FF2E-6758-426A-A3E7-90B8BC9A021C}"/>
                  </a:ext>
                </a:extLst>
              </p:cNvPr>
              <p:cNvSpPr/>
              <p:nvPr/>
            </p:nvSpPr>
            <p:spPr>
              <a:xfrm>
                <a:off x="5832475" y="1211264"/>
                <a:ext cx="409575" cy="939800"/>
              </a:xfrm>
              <a:custGeom>
                <a:avLst/>
                <a:gdLst>
                  <a:gd name="connsiteX0" fmla="*/ 0 w 1841500"/>
                  <a:gd name="connsiteY0" fmla="*/ 831850 h 1079500"/>
                  <a:gd name="connsiteX1" fmla="*/ 1841500 w 1841500"/>
                  <a:gd name="connsiteY1" fmla="*/ 1079500 h 1079500"/>
                  <a:gd name="connsiteX2" fmla="*/ 1816100 w 1841500"/>
                  <a:gd name="connsiteY2" fmla="*/ 146050 h 1079500"/>
                  <a:gd name="connsiteX3" fmla="*/ 374650 w 1841500"/>
                  <a:gd name="connsiteY3" fmla="*/ 0 h 1079500"/>
                  <a:gd name="connsiteX4" fmla="*/ 0 w 1841500"/>
                  <a:gd name="connsiteY4" fmla="*/ 831850 h 1079500"/>
                  <a:gd name="connsiteX0" fmla="*/ 0 w 2009775"/>
                  <a:gd name="connsiteY0" fmla="*/ 866775 h 1114425"/>
                  <a:gd name="connsiteX1" fmla="*/ 1841500 w 2009775"/>
                  <a:gd name="connsiteY1" fmla="*/ 1114425 h 1114425"/>
                  <a:gd name="connsiteX2" fmla="*/ 2009775 w 2009775"/>
                  <a:gd name="connsiteY2" fmla="*/ 0 h 1114425"/>
                  <a:gd name="connsiteX3" fmla="*/ 374650 w 2009775"/>
                  <a:gd name="connsiteY3" fmla="*/ 34925 h 1114425"/>
                  <a:gd name="connsiteX4" fmla="*/ 0 w 2009775"/>
                  <a:gd name="connsiteY4" fmla="*/ 866775 h 1114425"/>
                  <a:gd name="connsiteX0" fmla="*/ 0 w 2028825"/>
                  <a:gd name="connsiteY0" fmla="*/ 835025 h 1082675"/>
                  <a:gd name="connsiteX1" fmla="*/ 1841500 w 2028825"/>
                  <a:gd name="connsiteY1" fmla="*/ 1082675 h 1082675"/>
                  <a:gd name="connsiteX2" fmla="*/ 2028825 w 2028825"/>
                  <a:gd name="connsiteY2" fmla="*/ 0 h 1082675"/>
                  <a:gd name="connsiteX3" fmla="*/ 374650 w 2028825"/>
                  <a:gd name="connsiteY3" fmla="*/ 3175 h 1082675"/>
                  <a:gd name="connsiteX4" fmla="*/ 0 w 2028825"/>
                  <a:gd name="connsiteY4" fmla="*/ 835025 h 1082675"/>
                  <a:gd name="connsiteX0" fmla="*/ 0 w 2038350"/>
                  <a:gd name="connsiteY0" fmla="*/ 831850 h 1079500"/>
                  <a:gd name="connsiteX1" fmla="*/ 1841500 w 2038350"/>
                  <a:gd name="connsiteY1" fmla="*/ 1079500 h 1079500"/>
                  <a:gd name="connsiteX2" fmla="*/ 2038350 w 2038350"/>
                  <a:gd name="connsiteY2" fmla="*/ 2857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31850 h 1079500"/>
                  <a:gd name="connsiteX1" fmla="*/ 1841500 w 2038350"/>
                  <a:gd name="connsiteY1" fmla="*/ 1079500 h 1079500"/>
                  <a:gd name="connsiteX2" fmla="*/ 2038350 w 2038350"/>
                  <a:gd name="connsiteY2" fmla="*/ 9525 h 1079500"/>
                  <a:gd name="connsiteX3" fmla="*/ 374650 w 2038350"/>
                  <a:gd name="connsiteY3" fmla="*/ 0 h 1079500"/>
                  <a:gd name="connsiteX4" fmla="*/ 0 w 2038350"/>
                  <a:gd name="connsiteY4" fmla="*/ 831850 h 1079500"/>
                  <a:gd name="connsiteX0" fmla="*/ 0 w 2038350"/>
                  <a:gd name="connsiteY0" fmla="*/ 822325 h 1069975"/>
                  <a:gd name="connsiteX1" fmla="*/ 1841500 w 2038350"/>
                  <a:gd name="connsiteY1" fmla="*/ 1069975 h 1069975"/>
                  <a:gd name="connsiteX2" fmla="*/ 2038350 w 2038350"/>
                  <a:gd name="connsiteY2" fmla="*/ 0 h 1069975"/>
                  <a:gd name="connsiteX3" fmla="*/ 1622425 w 2038350"/>
                  <a:gd name="connsiteY3" fmla="*/ 44450 h 1069975"/>
                  <a:gd name="connsiteX4" fmla="*/ 0 w 2038350"/>
                  <a:gd name="connsiteY4" fmla="*/ 822325 h 1069975"/>
                  <a:gd name="connsiteX0" fmla="*/ 0 w 2038350"/>
                  <a:gd name="connsiteY0" fmla="*/ 838200 h 1085850"/>
                  <a:gd name="connsiteX1" fmla="*/ 1841500 w 2038350"/>
                  <a:gd name="connsiteY1" fmla="*/ 1085850 h 1085850"/>
                  <a:gd name="connsiteX2" fmla="*/ 2038350 w 2038350"/>
                  <a:gd name="connsiteY2" fmla="*/ 15875 h 1085850"/>
                  <a:gd name="connsiteX3" fmla="*/ 1704975 w 2038350"/>
                  <a:gd name="connsiteY3" fmla="*/ 0 h 1085850"/>
                  <a:gd name="connsiteX4" fmla="*/ 0 w 2038350"/>
                  <a:gd name="connsiteY4" fmla="*/ 838200 h 1085850"/>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038350"/>
                  <a:gd name="connsiteY0" fmla="*/ 822325 h 1069975"/>
                  <a:gd name="connsiteX1" fmla="*/ 1841500 w 2038350"/>
                  <a:gd name="connsiteY1" fmla="*/ 1069975 h 1069975"/>
                  <a:gd name="connsiteX2" fmla="*/ 2038350 w 2038350"/>
                  <a:gd name="connsiteY2" fmla="*/ 0 h 1069975"/>
                  <a:gd name="connsiteX3" fmla="*/ 1730375 w 2038350"/>
                  <a:gd name="connsiteY3" fmla="*/ 3175 h 1069975"/>
                  <a:gd name="connsiteX4" fmla="*/ 0 w 2038350"/>
                  <a:gd name="connsiteY4" fmla="*/ 822325 h 1069975"/>
                  <a:gd name="connsiteX0" fmla="*/ 0 w 2101850"/>
                  <a:gd name="connsiteY0" fmla="*/ 822325 h 828675"/>
                  <a:gd name="connsiteX1" fmla="*/ 2101850 w 2101850"/>
                  <a:gd name="connsiteY1" fmla="*/ 828675 h 828675"/>
                  <a:gd name="connsiteX2" fmla="*/ 2038350 w 2101850"/>
                  <a:gd name="connsiteY2" fmla="*/ 0 h 828675"/>
                  <a:gd name="connsiteX3" fmla="*/ 1730375 w 2101850"/>
                  <a:gd name="connsiteY3" fmla="*/ 3175 h 828675"/>
                  <a:gd name="connsiteX4" fmla="*/ 0 w 2101850"/>
                  <a:gd name="connsiteY4" fmla="*/ 822325 h 828675"/>
                  <a:gd name="connsiteX0" fmla="*/ 0 w 419100"/>
                  <a:gd name="connsiteY0" fmla="*/ 733425 h 828675"/>
                  <a:gd name="connsiteX1" fmla="*/ 419100 w 419100"/>
                  <a:gd name="connsiteY1" fmla="*/ 828675 h 828675"/>
                  <a:gd name="connsiteX2" fmla="*/ 355600 w 419100"/>
                  <a:gd name="connsiteY2" fmla="*/ 0 h 828675"/>
                  <a:gd name="connsiteX3" fmla="*/ 47625 w 419100"/>
                  <a:gd name="connsiteY3" fmla="*/ 3175 h 828675"/>
                  <a:gd name="connsiteX4" fmla="*/ 0 w 419100"/>
                  <a:gd name="connsiteY4" fmla="*/ 733425 h 828675"/>
                  <a:gd name="connsiteX0" fmla="*/ 73025 w 371475"/>
                  <a:gd name="connsiteY0" fmla="*/ 981075 h 981075"/>
                  <a:gd name="connsiteX1" fmla="*/ 371475 w 371475"/>
                  <a:gd name="connsiteY1" fmla="*/ 828675 h 981075"/>
                  <a:gd name="connsiteX2" fmla="*/ 307975 w 371475"/>
                  <a:gd name="connsiteY2" fmla="*/ 0 h 981075"/>
                  <a:gd name="connsiteX3" fmla="*/ 0 w 371475"/>
                  <a:gd name="connsiteY3" fmla="*/ 3175 h 981075"/>
                  <a:gd name="connsiteX4" fmla="*/ 73025 w 371475"/>
                  <a:gd name="connsiteY4" fmla="*/ 981075 h 981075"/>
                  <a:gd name="connsiteX0" fmla="*/ 76200 w 371475"/>
                  <a:gd name="connsiteY0" fmla="*/ 955675 h 955675"/>
                  <a:gd name="connsiteX1" fmla="*/ 371475 w 371475"/>
                  <a:gd name="connsiteY1" fmla="*/ 828675 h 955675"/>
                  <a:gd name="connsiteX2" fmla="*/ 307975 w 371475"/>
                  <a:gd name="connsiteY2" fmla="*/ 0 h 955675"/>
                  <a:gd name="connsiteX3" fmla="*/ 0 w 371475"/>
                  <a:gd name="connsiteY3" fmla="*/ 3175 h 955675"/>
                  <a:gd name="connsiteX4" fmla="*/ 76200 w 371475"/>
                  <a:gd name="connsiteY4" fmla="*/ 955675 h 955675"/>
                  <a:gd name="connsiteX0" fmla="*/ 63500 w 371475"/>
                  <a:gd name="connsiteY0" fmla="*/ 949325 h 949325"/>
                  <a:gd name="connsiteX1" fmla="*/ 371475 w 371475"/>
                  <a:gd name="connsiteY1" fmla="*/ 828675 h 949325"/>
                  <a:gd name="connsiteX2" fmla="*/ 307975 w 371475"/>
                  <a:gd name="connsiteY2" fmla="*/ 0 h 949325"/>
                  <a:gd name="connsiteX3" fmla="*/ 0 w 371475"/>
                  <a:gd name="connsiteY3" fmla="*/ 3175 h 949325"/>
                  <a:gd name="connsiteX4" fmla="*/ 63500 w 371475"/>
                  <a:gd name="connsiteY4" fmla="*/ 949325 h 949325"/>
                  <a:gd name="connsiteX0" fmla="*/ 28575 w 336550"/>
                  <a:gd name="connsiteY0" fmla="*/ 949325 h 949325"/>
                  <a:gd name="connsiteX1" fmla="*/ 336550 w 336550"/>
                  <a:gd name="connsiteY1" fmla="*/ 828675 h 949325"/>
                  <a:gd name="connsiteX2" fmla="*/ 273050 w 336550"/>
                  <a:gd name="connsiteY2" fmla="*/ 0 h 949325"/>
                  <a:gd name="connsiteX3" fmla="*/ 0 w 336550"/>
                  <a:gd name="connsiteY3" fmla="*/ 44450 h 949325"/>
                  <a:gd name="connsiteX4" fmla="*/ 28575 w 336550"/>
                  <a:gd name="connsiteY4" fmla="*/ 949325 h 949325"/>
                  <a:gd name="connsiteX0" fmla="*/ 19050 w 327025"/>
                  <a:gd name="connsiteY0" fmla="*/ 949325 h 949325"/>
                  <a:gd name="connsiteX1" fmla="*/ 327025 w 327025"/>
                  <a:gd name="connsiteY1" fmla="*/ 828675 h 949325"/>
                  <a:gd name="connsiteX2" fmla="*/ 263525 w 327025"/>
                  <a:gd name="connsiteY2" fmla="*/ 0 h 949325"/>
                  <a:gd name="connsiteX3" fmla="*/ 0 w 327025"/>
                  <a:gd name="connsiteY3" fmla="*/ 12700 h 949325"/>
                  <a:gd name="connsiteX4" fmla="*/ 19050 w 327025"/>
                  <a:gd name="connsiteY4" fmla="*/ 949325 h 949325"/>
                  <a:gd name="connsiteX0" fmla="*/ 9525 w 317500"/>
                  <a:gd name="connsiteY0" fmla="*/ 949325 h 949325"/>
                  <a:gd name="connsiteX1" fmla="*/ 317500 w 317500"/>
                  <a:gd name="connsiteY1" fmla="*/ 828675 h 949325"/>
                  <a:gd name="connsiteX2" fmla="*/ 254000 w 317500"/>
                  <a:gd name="connsiteY2" fmla="*/ 0 h 949325"/>
                  <a:gd name="connsiteX3" fmla="*/ 0 w 317500"/>
                  <a:gd name="connsiteY3" fmla="*/ 28575 h 949325"/>
                  <a:gd name="connsiteX4" fmla="*/ 9525 w 317500"/>
                  <a:gd name="connsiteY4" fmla="*/ 949325 h 949325"/>
                  <a:gd name="connsiteX0" fmla="*/ 9525 w 317500"/>
                  <a:gd name="connsiteY0" fmla="*/ 920750 h 920750"/>
                  <a:gd name="connsiteX1" fmla="*/ 317500 w 317500"/>
                  <a:gd name="connsiteY1" fmla="*/ 800100 h 920750"/>
                  <a:gd name="connsiteX2" fmla="*/ 254000 w 317500"/>
                  <a:gd name="connsiteY2" fmla="*/ 3175 h 920750"/>
                  <a:gd name="connsiteX3" fmla="*/ 0 w 317500"/>
                  <a:gd name="connsiteY3" fmla="*/ 0 h 920750"/>
                  <a:gd name="connsiteX4" fmla="*/ 9525 w 317500"/>
                  <a:gd name="connsiteY4" fmla="*/ 920750 h 920750"/>
                  <a:gd name="connsiteX0" fmla="*/ 9525 w 317500"/>
                  <a:gd name="connsiteY0" fmla="*/ 939800 h 939800"/>
                  <a:gd name="connsiteX1" fmla="*/ 317500 w 317500"/>
                  <a:gd name="connsiteY1" fmla="*/ 819150 h 939800"/>
                  <a:gd name="connsiteX2" fmla="*/ 263525 w 317500"/>
                  <a:gd name="connsiteY2" fmla="*/ 0 h 939800"/>
                  <a:gd name="connsiteX3" fmla="*/ 0 w 317500"/>
                  <a:gd name="connsiteY3" fmla="*/ 19050 h 939800"/>
                  <a:gd name="connsiteX4" fmla="*/ 9525 w 317500"/>
                  <a:gd name="connsiteY4" fmla="*/ 939800 h 939800"/>
                  <a:gd name="connsiteX0" fmla="*/ 9525 w 454025"/>
                  <a:gd name="connsiteY0" fmla="*/ 939800 h 939800"/>
                  <a:gd name="connsiteX1" fmla="*/ 454025 w 454025"/>
                  <a:gd name="connsiteY1" fmla="*/ 555625 h 939800"/>
                  <a:gd name="connsiteX2" fmla="*/ 263525 w 454025"/>
                  <a:gd name="connsiteY2" fmla="*/ 0 h 939800"/>
                  <a:gd name="connsiteX3" fmla="*/ 0 w 454025"/>
                  <a:gd name="connsiteY3" fmla="*/ 19050 h 939800"/>
                  <a:gd name="connsiteX4" fmla="*/ 9525 w 454025"/>
                  <a:gd name="connsiteY4" fmla="*/ 939800 h 939800"/>
                  <a:gd name="connsiteX0" fmla="*/ 403225 w 657225"/>
                  <a:gd name="connsiteY0" fmla="*/ 939800 h 939800"/>
                  <a:gd name="connsiteX1" fmla="*/ 0 w 657225"/>
                  <a:gd name="connsiteY1" fmla="*/ 466725 h 939800"/>
                  <a:gd name="connsiteX2" fmla="*/ 657225 w 657225"/>
                  <a:gd name="connsiteY2" fmla="*/ 0 h 939800"/>
                  <a:gd name="connsiteX3" fmla="*/ 393700 w 657225"/>
                  <a:gd name="connsiteY3" fmla="*/ 19050 h 939800"/>
                  <a:gd name="connsiteX4" fmla="*/ 403225 w 657225"/>
                  <a:gd name="connsiteY4" fmla="*/ 939800 h 939800"/>
                  <a:gd name="connsiteX0" fmla="*/ 9525 w 409575"/>
                  <a:gd name="connsiteY0" fmla="*/ 939800 h 939800"/>
                  <a:gd name="connsiteX1" fmla="*/ 409575 w 409575"/>
                  <a:gd name="connsiteY1" fmla="*/ 806450 h 939800"/>
                  <a:gd name="connsiteX2" fmla="*/ 263525 w 409575"/>
                  <a:gd name="connsiteY2" fmla="*/ 0 h 939800"/>
                  <a:gd name="connsiteX3" fmla="*/ 0 w 409575"/>
                  <a:gd name="connsiteY3" fmla="*/ 19050 h 939800"/>
                  <a:gd name="connsiteX4" fmla="*/ 9525 w 409575"/>
                  <a:gd name="connsiteY4" fmla="*/ 93980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939800">
                    <a:moveTo>
                      <a:pt x="9525" y="939800"/>
                    </a:moveTo>
                    <a:lnTo>
                      <a:pt x="409575" y="806450"/>
                    </a:lnTo>
                    <a:lnTo>
                      <a:pt x="263525" y="0"/>
                    </a:lnTo>
                    <a:lnTo>
                      <a:pt x="0" y="19050"/>
                    </a:lnTo>
                    <a:lnTo>
                      <a:pt x="9525" y="939800"/>
                    </a:lnTo>
                    <a:close/>
                  </a:path>
                </a:pathLst>
              </a:custGeom>
              <a:solidFill>
                <a:srgbClr val="A6C9DD"/>
              </a:solidFill>
              <a:ln w="76200">
                <a:solidFill>
                  <a:srgbClr val="CBCFD2"/>
                </a:solidFill>
              </a:ln>
              <a:effectLst/>
              <a:sp3d z="-63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5" name="Picture 34">
                <a:extLst>
                  <a:ext uri="{FF2B5EF4-FFF2-40B4-BE49-F238E27FC236}">
                    <a16:creationId xmlns:a16="http://schemas.microsoft.com/office/drawing/2014/main" id="{A825FED5-C192-47E2-AB27-64F3B57DE7AF}"/>
                  </a:ext>
                </a:extLst>
              </p:cNvPr>
              <p:cNvPicPr>
                <a:picLocks noChangeAspect="1"/>
              </p:cNvPicPr>
              <p:nvPr/>
            </p:nvPicPr>
            <p:blipFill rotWithShape="1">
              <a:blip r:embed="rId10"/>
              <a:srcRect l="94927" t="13750" r="1118"/>
              <a:stretch/>
            </p:blipFill>
            <p:spPr>
              <a:xfrm>
                <a:off x="5743574" y="1180984"/>
                <a:ext cx="76201" cy="999064"/>
              </a:xfrm>
              <a:prstGeom prst="rect">
                <a:avLst/>
              </a:prstGeom>
              <a:sp3d z="-6350"/>
            </p:spPr>
          </p:pic>
        </p:grpSp>
        <p:pic>
          <p:nvPicPr>
            <p:cNvPr id="25" name="Picture 24">
              <a:extLst>
                <a:ext uri="{FF2B5EF4-FFF2-40B4-BE49-F238E27FC236}">
                  <a16:creationId xmlns:a16="http://schemas.microsoft.com/office/drawing/2014/main" id="{DD0323A8-57E8-4A9D-BF89-7A3234EAE590}"/>
                </a:ext>
              </a:extLst>
            </p:cNvPr>
            <p:cNvPicPr>
              <a:picLocks noChangeAspect="1"/>
            </p:cNvPicPr>
            <p:nvPr/>
          </p:nvPicPr>
          <p:blipFill>
            <a:blip r:embed="rId11"/>
            <a:stretch>
              <a:fillRect/>
            </a:stretch>
          </p:blipFill>
          <p:spPr>
            <a:xfrm>
              <a:off x="2018180" y="3525661"/>
              <a:ext cx="521877" cy="522884"/>
            </a:xfrm>
            <a:prstGeom prst="rect">
              <a:avLst/>
            </a:prstGeom>
          </p:spPr>
        </p:pic>
        <p:pic>
          <p:nvPicPr>
            <p:cNvPr id="26" name="Picture 4" descr="Image result for banana vector">
              <a:extLst>
                <a:ext uri="{FF2B5EF4-FFF2-40B4-BE49-F238E27FC236}">
                  <a16:creationId xmlns:a16="http://schemas.microsoft.com/office/drawing/2014/main" id="{9B12DF9E-53CD-487A-B183-81F02BF0BEA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21239278">
              <a:off x="2595265" y="3220022"/>
              <a:ext cx="574567" cy="3083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48A8D3E2-D005-4239-A3BF-B6127342A902}"/>
                </a:ext>
              </a:extLst>
            </p:cNvPr>
            <p:cNvPicPr>
              <a:picLocks noChangeAspect="1"/>
            </p:cNvPicPr>
            <p:nvPr/>
          </p:nvPicPr>
          <p:blipFill>
            <a:blip r:embed="rId13"/>
            <a:stretch>
              <a:fillRect/>
            </a:stretch>
          </p:blipFill>
          <p:spPr>
            <a:xfrm>
              <a:off x="2912495" y="3585314"/>
              <a:ext cx="229515" cy="253110"/>
            </a:xfrm>
            <a:prstGeom prst="rect">
              <a:avLst/>
            </a:prstGeom>
          </p:spPr>
        </p:pic>
        <p:pic>
          <p:nvPicPr>
            <p:cNvPr id="28" name="Picture 27">
              <a:extLst>
                <a:ext uri="{FF2B5EF4-FFF2-40B4-BE49-F238E27FC236}">
                  <a16:creationId xmlns:a16="http://schemas.microsoft.com/office/drawing/2014/main" id="{1DD31696-7780-4E59-9C1B-75E4B5F5D396}"/>
                </a:ext>
              </a:extLst>
            </p:cNvPr>
            <p:cNvPicPr>
              <a:picLocks noChangeAspect="1"/>
            </p:cNvPicPr>
            <p:nvPr/>
          </p:nvPicPr>
          <p:blipFill>
            <a:blip r:embed="rId7"/>
            <a:stretch>
              <a:fillRect/>
            </a:stretch>
          </p:blipFill>
          <p:spPr>
            <a:xfrm>
              <a:off x="2162855" y="3167658"/>
              <a:ext cx="392325" cy="299820"/>
            </a:xfrm>
            <a:prstGeom prst="rect">
              <a:avLst/>
            </a:prstGeom>
          </p:spPr>
        </p:pic>
        <p:pic>
          <p:nvPicPr>
            <p:cNvPr id="29" name="Picture 10" descr="Image result for potato wedges cartoon">
              <a:extLst>
                <a:ext uri="{FF2B5EF4-FFF2-40B4-BE49-F238E27FC236}">
                  <a16:creationId xmlns:a16="http://schemas.microsoft.com/office/drawing/2014/main" id="{C0FF0581-7DDC-432C-93AA-80EE3FB2A3C6}"/>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62434" y="3589509"/>
              <a:ext cx="310538" cy="273365"/>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061E9432-F257-4935-9E68-8B99FEEFC647}"/>
              </a:ext>
            </a:extLst>
          </p:cNvPr>
          <p:cNvPicPr>
            <a:picLocks noChangeAspect="1"/>
          </p:cNvPicPr>
          <p:nvPr/>
        </p:nvPicPr>
        <p:blipFill>
          <a:blip r:embed="rId14"/>
          <a:stretch>
            <a:fillRect/>
          </a:stretch>
        </p:blipFill>
        <p:spPr>
          <a:xfrm>
            <a:off x="1920363" y="5124996"/>
            <a:ext cx="935078" cy="1597425"/>
          </a:xfrm>
          <a:prstGeom prst="rect">
            <a:avLst/>
          </a:prstGeom>
        </p:spPr>
      </p:pic>
      <p:pic>
        <p:nvPicPr>
          <p:cNvPr id="39" name="Picture 38">
            <a:extLst>
              <a:ext uri="{FF2B5EF4-FFF2-40B4-BE49-F238E27FC236}">
                <a16:creationId xmlns:a16="http://schemas.microsoft.com/office/drawing/2014/main" id="{34E93A2E-E2C3-4303-A853-9FE9C695AD45}"/>
              </a:ext>
            </a:extLst>
          </p:cNvPr>
          <p:cNvPicPr>
            <a:picLocks noChangeAspect="1"/>
          </p:cNvPicPr>
          <p:nvPr/>
        </p:nvPicPr>
        <p:blipFill>
          <a:blip r:embed="rId15"/>
          <a:stretch>
            <a:fillRect/>
          </a:stretch>
        </p:blipFill>
        <p:spPr>
          <a:xfrm>
            <a:off x="4134409" y="5111878"/>
            <a:ext cx="935078" cy="1487403"/>
          </a:xfrm>
          <a:prstGeom prst="rect">
            <a:avLst/>
          </a:prstGeom>
        </p:spPr>
      </p:pic>
      <p:grpSp>
        <p:nvGrpSpPr>
          <p:cNvPr id="76" name="Group 75">
            <a:extLst>
              <a:ext uri="{FF2B5EF4-FFF2-40B4-BE49-F238E27FC236}">
                <a16:creationId xmlns:a16="http://schemas.microsoft.com/office/drawing/2014/main" id="{3255CEBD-F174-4965-8588-2EE1414DB034}"/>
              </a:ext>
            </a:extLst>
          </p:cNvPr>
          <p:cNvGrpSpPr/>
          <p:nvPr/>
        </p:nvGrpSpPr>
        <p:grpSpPr>
          <a:xfrm>
            <a:off x="5874822" y="5012722"/>
            <a:ext cx="992517" cy="1779992"/>
            <a:chOff x="4622781" y="3672649"/>
            <a:chExt cx="1159076" cy="1870977"/>
          </a:xfrm>
        </p:grpSpPr>
        <p:grpSp>
          <p:nvGrpSpPr>
            <p:cNvPr id="77" name="Group 76">
              <a:extLst>
                <a:ext uri="{FF2B5EF4-FFF2-40B4-BE49-F238E27FC236}">
                  <a16:creationId xmlns:a16="http://schemas.microsoft.com/office/drawing/2014/main" id="{3022D08A-90F1-4029-8252-0200B249BD82}"/>
                </a:ext>
              </a:extLst>
            </p:cNvPr>
            <p:cNvGrpSpPr/>
            <p:nvPr/>
          </p:nvGrpSpPr>
          <p:grpSpPr>
            <a:xfrm>
              <a:off x="4767023" y="4735352"/>
              <a:ext cx="855731" cy="421694"/>
              <a:chOff x="6783868" y="4995224"/>
              <a:chExt cx="861710" cy="444635"/>
            </a:xfrm>
            <a:solidFill>
              <a:srgbClr val="97663B"/>
            </a:solidFill>
          </p:grpSpPr>
          <p:sp>
            <p:nvSpPr>
              <p:cNvPr id="115" name="Freeform: Shape 36">
                <a:extLst>
                  <a:ext uri="{FF2B5EF4-FFF2-40B4-BE49-F238E27FC236}">
                    <a16:creationId xmlns:a16="http://schemas.microsoft.com/office/drawing/2014/main" id="{53E16539-D2DD-4808-96CD-5848E1415C44}"/>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6" name="Freeform: Shape 37">
                <a:extLst>
                  <a:ext uri="{FF2B5EF4-FFF2-40B4-BE49-F238E27FC236}">
                    <a16:creationId xmlns:a16="http://schemas.microsoft.com/office/drawing/2014/main" id="{48BA605E-1B4D-477C-8D1A-C2287288FFAE}"/>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8" name="Group 77">
              <a:extLst>
                <a:ext uri="{FF2B5EF4-FFF2-40B4-BE49-F238E27FC236}">
                  <a16:creationId xmlns:a16="http://schemas.microsoft.com/office/drawing/2014/main" id="{4D1CFB8F-B46D-4664-8863-961A726468AC}"/>
                </a:ext>
              </a:extLst>
            </p:cNvPr>
            <p:cNvGrpSpPr/>
            <p:nvPr/>
          </p:nvGrpSpPr>
          <p:grpSpPr>
            <a:xfrm>
              <a:off x="4923181" y="5193194"/>
              <a:ext cx="566747" cy="266802"/>
              <a:chOff x="8321137" y="5334839"/>
              <a:chExt cx="570707" cy="281316"/>
            </a:xfrm>
          </p:grpSpPr>
          <p:sp>
            <p:nvSpPr>
              <p:cNvPr id="111" name="Rectangle 19">
                <a:extLst>
                  <a:ext uri="{FF2B5EF4-FFF2-40B4-BE49-F238E27FC236}">
                    <a16:creationId xmlns:a16="http://schemas.microsoft.com/office/drawing/2014/main" id="{822458A8-8BF7-4272-BE8A-FBCE35E9A962}"/>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9">
                <a:extLst>
                  <a:ext uri="{FF2B5EF4-FFF2-40B4-BE49-F238E27FC236}">
                    <a16:creationId xmlns:a16="http://schemas.microsoft.com/office/drawing/2014/main" id="{694B4C94-B508-4BA3-AC42-05750B5B5D20}"/>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19">
                <a:extLst>
                  <a:ext uri="{FF2B5EF4-FFF2-40B4-BE49-F238E27FC236}">
                    <a16:creationId xmlns:a16="http://schemas.microsoft.com/office/drawing/2014/main" id="{077C4FA8-AB10-4AEE-8971-ED6DC9E2DD75}"/>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9">
                <a:extLst>
                  <a:ext uri="{FF2B5EF4-FFF2-40B4-BE49-F238E27FC236}">
                    <a16:creationId xmlns:a16="http://schemas.microsoft.com/office/drawing/2014/main" id="{176D5420-D1B6-49B3-A323-2C7FB868D006}"/>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79" name="Rectangle 17">
              <a:extLst>
                <a:ext uri="{FF2B5EF4-FFF2-40B4-BE49-F238E27FC236}">
                  <a16:creationId xmlns:a16="http://schemas.microsoft.com/office/drawing/2014/main" id="{66354521-A128-4413-AB77-D9BF7B9F732C}"/>
                </a:ext>
              </a:extLst>
            </p:cNvPr>
            <p:cNvSpPr/>
            <p:nvPr/>
          </p:nvSpPr>
          <p:spPr>
            <a:xfrm>
              <a:off x="4979270" y="5017973"/>
              <a:ext cx="436686" cy="232054"/>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0" name="Group 79">
              <a:extLst>
                <a:ext uri="{FF2B5EF4-FFF2-40B4-BE49-F238E27FC236}">
                  <a16:creationId xmlns:a16="http://schemas.microsoft.com/office/drawing/2014/main" id="{E2B0F67C-47D6-4028-8FD4-2019D982C9D1}"/>
                </a:ext>
              </a:extLst>
            </p:cNvPr>
            <p:cNvGrpSpPr/>
            <p:nvPr/>
          </p:nvGrpSpPr>
          <p:grpSpPr>
            <a:xfrm>
              <a:off x="4860516" y="4543830"/>
              <a:ext cx="704689" cy="495561"/>
              <a:chOff x="1916909" y="3505263"/>
              <a:chExt cx="709613" cy="522520"/>
            </a:xfrm>
          </p:grpSpPr>
          <p:sp>
            <p:nvSpPr>
              <p:cNvPr id="106" name="Rectangle: Rounded Corners 20">
                <a:extLst>
                  <a:ext uri="{FF2B5EF4-FFF2-40B4-BE49-F238E27FC236}">
                    <a16:creationId xmlns:a16="http://schemas.microsoft.com/office/drawing/2014/main" id="{77B69EC5-7711-4132-843E-4D0D191CE3C9}"/>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7" name="Freeform: Shape 28">
                <a:extLst>
                  <a:ext uri="{FF2B5EF4-FFF2-40B4-BE49-F238E27FC236}">
                    <a16:creationId xmlns:a16="http://schemas.microsoft.com/office/drawing/2014/main" id="{8041BD64-85F8-435B-874D-E7D8D65A8067}"/>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Rounded Corners 2">
                <a:extLst>
                  <a:ext uri="{FF2B5EF4-FFF2-40B4-BE49-F238E27FC236}">
                    <a16:creationId xmlns:a16="http://schemas.microsoft.com/office/drawing/2014/main" id="{4C02D497-AC48-4B05-9E6C-2460B2F28AC7}"/>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4472C4">
                  <a:lumMod val="75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Freeform: Shape 30">
                <a:extLst>
                  <a:ext uri="{FF2B5EF4-FFF2-40B4-BE49-F238E27FC236}">
                    <a16:creationId xmlns:a16="http://schemas.microsoft.com/office/drawing/2014/main" id="{8D550738-0809-464E-87AD-E36A2311A418}"/>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Freeform: Shape 31">
                <a:extLst>
                  <a:ext uri="{FF2B5EF4-FFF2-40B4-BE49-F238E27FC236}">
                    <a16:creationId xmlns:a16="http://schemas.microsoft.com/office/drawing/2014/main" id="{AFBE0AB4-2CAD-432E-84C9-691519B2344A}"/>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699A1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1" name="Group 80">
              <a:extLst>
                <a:ext uri="{FF2B5EF4-FFF2-40B4-BE49-F238E27FC236}">
                  <a16:creationId xmlns:a16="http://schemas.microsoft.com/office/drawing/2014/main" id="{670B92EE-5A8A-44E6-82CD-0D8AC6EB12F1}"/>
                </a:ext>
              </a:extLst>
            </p:cNvPr>
            <p:cNvGrpSpPr/>
            <p:nvPr/>
          </p:nvGrpSpPr>
          <p:grpSpPr>
            <a:xfrm>
              <a:off x="4622781" y="3780036"/>
              <a:ext cx="1159076" cy="807689"/>
              <a:chOff x="7389463" y="2893265"/>
              <a:chExt cx="1167175" cy="851629"/>
            </a:xfrm>
          </p:grpSpPr>
          <p:sp>
            <p:nvSpPr>
              <p:cNvPr id="103" name="Oval 36">
                <a:extLst>
                  <a:ext uri="{FF2B5EF4-FFF2-40B4-BE49-F238E27FC236}">
                    <a16:creationId xmlns:a16="http://schemas.microsoft.com/office/drawing/2014/main" id="{BB46A49E-5BC0-441B-A77E-ABC499465AC6}"/>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36">
                <a:extLst>
                  <a:ext uri="{FF2B5EF4-FFF2-40B4-BE49-F238E27FC236}">
                    <a16:creationId xmlns:a16="http://schemas.microsoft.com/office/drawing/2014/main" id="{D7A96D56-9A42-4F54-AE57-0876AC4BAEC3}"/>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5" name="Oval 33">
                <a:extLst>
                  <a:ext uri="{FF2B5EF4-FFF2-40B4-BE49-F238E27FC236}">
                    <a16:creationId xmlns:a16="http://schemas.microsoft.com/office/drawing/2014/main" id="{C1638D01-1FD7-4EB5-9CFF-21DE79EB2F0A}"/>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82" name="Freeform: Shape 9">
              <a:extLst>
                <a:ext uri="{FF2B5EF4-FFF2-40B4-BE49-F238E27FC236}">
                  <a16:creationId xmlns:a16="http://schemas.microsoft.com/office/drawing/2014/main" id="{8740011D-75FC-48B0-A194-7D6F985B4E80}"/>
                </a:ext>
              </a:extLst>
            </p:cNvPr>
            <p:cNvSpPr/>
            <p:nvPr/>
          </p:nvSpPr>
          <p:spPr>
            <a:xfrm>
              <a:off x="4695036" y="3672649"/>
              <a:ext cx="993006" cy="465229"/>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8E560DB5-E669-4243-B71C-B267D8A3F4C8}"/>
                </a:ext>
              </a:extLst>
            </p:cNvPr>
            <p:cNvGrpSpPr/>
            <p:nvPr/>
          </p:nvGrpSpPr>
          <p:grpSpPr>
            <a:xfrm>
              <a:off x="4986437" y="4085280"/>
              <a:ext cx="452583" cy="177429"/>
              <a:chOff x="7261929" y="1088663"/>
              <a:chExt cx="455745" cy="187081"/>
            </a:xfrm>
          </p:grpSpPr>
          <p:sp>
            <p:nvSpPr>
              <p:cNvPr id="93" name="Oval 92">
                <a:extLst>
                  <a:ext uri="{FF2B5EF4-FFF2-40B4-BE49-F238E27FC236}">
                    <a16:creationId xmlns:a16="http://schemas.microsoft.com/office/drawing/2014/main" id="{C57DAAAC-0AFA-4588-A490-5D41F3F1E02E}"/>
                  </a:ext>
                </a:extLst>
              </p:cNvPr>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27D920C9-F9EB-4E0F-A05A-DA8BCC591313}"/>
                  </a:ext>
                </a:extLst>
              </p:cNvPr>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1C606A90-138C-4B44-89EE-76ABA4692182}"/>
                  </a:ext>
                </a:extLst>
              </p:cNvPr>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25341EC3-53EF-4BA9-88A6-4A007F74DF1D}"/>
                  </a:ext>
                </a:extLst>
              </p:cNvPr>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id="{E43DB84F-61A3-4799-8A71-B997A7BF07CC}"/>
                  </a:ext>
                </a:extLst>
              </p:cNvPr>
              <p:cNvPicPr>
                <a:picLocks noChangeAspect="1"/>
              </p:cNvPicPr>
              <p:nvPr/>
            </p:nvPicPr>
            <p:blipFill>
              <a:blip r:embed="rId16"/>
              <a:stretch>
                <a:fillRect/>
              </a:stretch>
            </p:blipFill>
            <p:spPr>
              <a:xfrm rot="20463960">
                <a:off x="7261929" y="1088663"/>
                <a:ext cx="77928" cy="47623"/>
              </a:xfrm>
              <a:prstGeom prst="rect">
                <a:avLst/>
              </a:prstGeom>
            </p:spPr>
          </p:pic>
          <p:sp>
            <p:nvSpPr>
              <p:cNvPr id="98" name="Oval 97">
                <a:extLst>
                  <a:ext uri="{FF2B5EF4-FFF2-40B4-BE49-F238E27FC236}">
                    <a16:creationId xmlns:a16="http://schemas.microsoft.com/office/drawing/2014/main" id="{0D66BB56-336C-47FF-AE88-6B0EC7F18469}"/>
                  </a:ext>
                </a:extLst>
              </p:cNvPr>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6B1F974F-5849-4FEC-9E01-8DAD0CE7F629}"/>
                  </a:ext>
                </a:extLst>
              </p:cNvPr>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AF925114-0AB8-459B-9019-E055F1A8D218}"/>
                  </a:ext>
                </a:extLst>
              </p:cNvPr>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00EBAAFF-B949-47B0-833E-B9CA7642DF1B}"/>
                  </a:ext>
                </a:extLst>
              </p:cNvPr>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102" name="Picture 101">
                <a:extLst>
                  <a:ext uri="{FF2B5EF4-FFF2-40B4-BE49-F238E27FC236}">
                    <a16:creationId xmlns:a16="http://schemas.microsoft.com/office/drawing/2014/main" id="{6B747B25-90A7-4628-92E3-CAA64B4379F5}"/>
                  </a:ext>
                </a:extLst>
              </p:cNvPr>
              <p:cNvPicPr>
                <a:picLocks noChangeAspect="1"/>
              </p:cNvPicPr>
              <p:nvPr/>
            </p:nvPicPr>
            <p:blipFill>
              <a:blip r:embed="rId16"/>
              <a:stretch>
                <a:fillRect/>
              </a:stretch>
            </p:blipFill>
            <p:spPr>
              <a:xfrm rot="1136040" flipH="1">
                <a:off x="7639746" y="1091760"/>
                <a:ext cx="77928" cy="47623"/>
              </a:xfrm>
              <a:prstGeom prst="rect">
                <a:avLst/>
              </a:prstGeom>
            </p:spPr>
          </p:pic>
        </p:grpSp>
        <p:grpSp>
          <p:nvGrpSpPr>
            <p:cNvPr id="84" name="Group 83">
              <a:extLst>
                <a:ext uri="{FF2B5EF4-FFF2-40B4-BE49-F238E27FC236}">
                  <a16:creationId xmlns:a16="http://schemas.microsoft.com/office/drawing/2014/main" id="{7389AECB-2846-4943-A33A-892E9BD062C7}"/>
                </a:ext>
              </a:extLst>
            </p:cNvPr>
            <p:cNvGrpSpPr/>
            <p:nvPr/>
          </p:nvGrpSpPr>
          <p:grpSpPr>
            <a:xfrm>
              <a:off x="5144074" y="4309172"/>
              <a:ext cx="116488" cy="180950"/>
              <a:chOff x="5382449" y="4491694"/>
              <a:chExt cx="117302" cy="190794"/>
            </a:xfrm>
          </p:grpSpPr>
          <p:sp>
            <p:nvSpPr>
              <p:cNvPr id="91" name="Teardrop 90">
                <a:extLst>
                  <a:ext uri="{FF2B5EF4-FFF2-40B4-BE49-F238E27FC236}">
                    <a16:creationId xmlns:a16="http://schemas.microsoft.com/office/drawing/2014/main" id="{593720C0-C6F3-4E0A-AB0F-AA95197C8A2D}"/>
                  </a:ext>
                </a:extLst>
              </p:cNvPr>
              <p:cNvSpPr/>
              <p:nvPr/>
            </p:nvSpPr>
            <p:spPr>
              <a:xfrm rot="16200000">
                <a:off x="5432641" y="4498133"/>
                <a:ext cx="58597" cy="45719"/>
              </a:xfrm>
              <a:prstGeom prst="teardrop">
                <a:avLst/>
              </a:prstGeom>
              <a:solidFill>
                <a:srgbClr val="825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2" name="Moon 91">
                <a:extLst>
                  <a:ext uri="{FF2B5EF4-FFF2-40B4-BE49-F238E27FC236}">
                    <a16:creationId xmlns:a16="http://schemas.microsoft.com/office/drawing/2014/main" id="{AB368110-A18B-4F02-8DEF-89D2DC09CBA2}"/>
                  </a:ext>
                </a:extLst>
              </p:cNvPr>
              <p:cNvSpPr/>
              <p:nvPr/>
            </p:nvSpPr>
            <p:spPr>
              <a:xfrm rot="16200000">
                <a:off x="5398451" y="4581189"/>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CA67005B-9151-4304-827A-B993EF9DBC79}"/>
                </a:ext>
              </a:extLst>
            </p:cNvPr>
            <p:cNvGrpSpPr/>
            <p:nvPr/>
          </p:nvGrpSpPr>
          <p:grpSpPr>
            <a:xfrm>
              <a:off x="4872080" y="4685927"/>
              <a:ext cx="753129" cy="857699"/>
              <a:chOff x="6347233" y="2012628"/>
              <a:chExt cx="901802" cy="858858"/>
            </a:xfrm>
          </p:grpSpPr>
          <p:pic>
            <p:nvPicPr>
              <p:cNvPr id="86" name="Picture 2" descr="Image result for vector school lunch">
                <a:extLst>
                  <a:ext uri="{FF2B5EF4-FFF2-40B4-BE49-F238E27FC236}">
                    <a16:creationId xmlns:a16="http://schemas.microsoft.com/office/drawing/2014/main" id="{6D8B08FA-92BA-4F14-9FDB-C7F09B537AA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347233" y="2012628"/>
                <a:ext cx="901802" cy="858858"/>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87" name="Picture 10" descr="Image result for potato wedges cartoon">
                <a:extLst>
                  <a:ext uri="{FF2B5EF4-FFF2-40B4-BE49-F238E27FC236}">
                    <a16:creationId xmlns:a16="http://schemas.microsoft.com/office/drawing/2014/main" id="{EC5BAA67-80DA-4C9D-93C4-824FF37212B2}"/>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752681" y="2314931"/>
                <a:ext cx="353263" cy="315963"/>
              </a:xfrm>
              <a:prstGeom prst="rect">
                <a:avLst/>
              </a:prstGeom>
              <a:noFill/>
              <a:extLst>
                <a:ext uri="{909E8E84-426E-40DD-AFC4-6F175D3DCCD1}">
                  <a14:hiddenFill xmlns:a14="http://schemas.microsoft.com/office/drawing/2010/main">
                    <a:solidFill>
                      <a:srgbClr val="FFFFFF"/>
                    </a:solidFill>
                  </a14:hiddenFill>
                </a:ext>
              </a:extLst>
            </p:spPr>
          </p:pic>
          <p:grpSp>
            <p:nvGrpSpPr>
              <p:cNvPr id="88" name="Group 87">
                <a:extLst>
                  <a:ext uri="{FF2B5EF4-FFF2-40B4-BE49-F238E27FC236}">
                    <a16:creationId xmlns:a16="http://schemas.microsoft.com/office/drawing/2014/main" id="{4132C23D-3A40-49D6-8215-E6CEFBC692BA}"/>
                  </a:ext>
                </a:extLst>
              </p:cNvPr>
              <p:cNvGrpSpPr/>
              <p:nvPr/>
            </p:nvGrpSpPr>
            <p:grpSpPr>
              <a:xfrm>
                <a:off x="7055861" y="2170878"/>
                <a:ext cx="188406" cy="254603"/>
                <a:chOff x="5056414" y="3505199"/>
                <a:chExt cx="1409700" cy="1905000"/>
              </a:xfrm>
            </p:grpSpPr>
            <p:sp>
              <p:nvSpPr>
                <p:cNvPr id="89" name="Rectangle 6">
                  <a:extLst>
                    <a:ext uri="{FF2B5EF4-FFF2-40B4-BE49-F238E27FC236}">
                      <a16:creationId xmlns:a16="http://schemas.microsoft.com/office/drawing/2014/main" id="{B2863651-61EF-4BE2-AF72-40D68B9FB239}"/>
                    </a:ext>
                  </a:extLst>
                </p:cNvPr>
                <p:cNvSpPr/>
                <p:nvPr/>
              </p:nvSpPr>
              <p:spPr>
                <a:xfrm>
                  <a:off x="5105400" y="3630612"/>
                  <a:ext cx="1349829" cy="1093788"/>
                </a:xfrm>
                <a:custGeom>
                  <a:avLst/>
                  <a:gdLst>
                    <a:gd name="connsiteX0" fmla="*/ 0 w 1143000"/>
                    <a:gd name="connsiteY0" fmla="*/ 0 h 1093788"/>
                    <a:gd name="connsiteX1" fmla="*/ 1143000 w 1143000"/>
                    <a:gd name="connsiteY1" fmla="*/ 0 h 1093788"/>
                    <a:gd name="connsiteX2" fmla="*/ 1143000 w 1143000"/>
                    <a:gd name="connsiteY2" fmla="*/ 1093788 h 1093788"/>
                    <a:gd name="connsiteX3" fmla="*/ 0 w 1143000"/>
                    <a:gd name="connsiteY3" fmla="*/ 1093788 h 1093788"/>
                    <a:gd name="connsiteX4" fmla="*/ 0 w 1143000"/>
                    <a:gd name="connsiteY4" fmla="*/ 0 h 1093788"/>
                    <a:gd name="connsiteX0" fmla="*/ 152400 w 1295400"/>
                    <a:gd name="connsiteY0" fmla="*/ 0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0 h 1093788"/>
                    <a:gd name="connsiteX0" fmla="*/ 152400 w 1295400"/>
                    <a:gd name="connsiteY0" fmla="*/ 65314 h 1093788"/>
                    <a:gd name="connsiteX1" fmla="*/ 1295400 w 1295400"/>
                    <a:gd name="connsiteY1" fmla="*/ 0 h 1093788"/>
                    <a:gd name="connsiteX2" fmla="*/ 1295400 w 1295400"/>
                    <a:gd name="connsiteY2" fmla="*/ 1093788 h 1093788"/>
                    <a:gd name="connsiteX3" fmla="*/ 0 w 1295400"/>
                    <a:gd name="connsiteY3" fmla="*/ 1093788 h 1093788"/>
                    <a:gd name="connsiteX4" fmla="*/ 152400 w 1295400"/>
                    <a:gd name="connsiteY4" fmla="*/ 65314 h 1093788"/>
                    <a:gd name="connsiteX0" fmla="*/ 174171 w 1295400"/>
                    <a:gd name="connsiteY0" fmla="*/ 10885 h 1093788"/>
                    <a:gd name="connsiteX1" fmla="*/ 1295400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295400"/>
                    <a:gd name="connsiteY0" fmla="*/ 0 h 1082903"/>
                    <a:gd name="connsiteX1" fmla="*/ 1219200 w 1295400"/>
                    <a:gd name="connsiteY1" fmla="*/ 21772 h 1082903"/>
                    <a:gd name="connsiteX2" fmla="*/ 1295400 w 1295400"/>
                    <a:gd name="connsiteY2" fmla="*/ 1082903 h 1082903"/>
                    <a:gd name="connsiteX3" fmla="*/ 0 w 1295400"/>
                    <a:gd name="connsiteY3" fmla="*/ 1082903 h 1082903"/>
                    <a:gd name="connsiteX4" fmla="*/ 174171 w 1295400"/>
                    <a:gd name="connsiteY4" fmla="*/ 0 h 1082903"/>
                    <a:gd name="connsiteX0" fmla="*/ 174171 w 1295400"/>
                    <a:gd name="connsiteY0" fmla="*/ 10885 h 1093788"/>
                    <a:gd name="connsiteX1" fmla="*/ 1197429 w 1295400"/>
                    <a:gd name="connsiteY1" fmla="*/ 0 h 1093788"/>
                    <a:gd name="connsiteX2" fmla="*/ 1295400 w 1295400"/>
                    <a:gd name="connsiteY2" fmla="*/ 1093788 h 1093788"/>
                    <a:gd name="connsiteX3" fmla="*/ 0 w 1295400"/>
                    <a:gd name="connsiteY3" fmla="*/ 1093788 h 1093788"/>
                    <a:gd name="connsiteX4" fmla="*/ 174171 w 1295400"/>
                    <a:gd name="connsiteY4" fmla="*/ 10885 h 1093788"/>
                    <a:gd name="connsiteX0" fmla="*/ 174171 w 1349829"/>
                    <a:gd name="connsiteY0" fmla="*/ 10885 h 1093788"/>
                    <a:gd name="connsiteX1" fmla="*/ 1197429 w 1349829"/>
                    <a:gd name="connsiteY1" fmla="*/ 0 h 1093788"/>
                    <a:gd name="connsiteX2" fmla="*/ 1349829 w 1349829"/>
                    <a:gd name="connsiteY2" fmla="*/ 1050246 h 1093788"/>
                    <a:gd name="connsiteX3" fmla="*/ 0 w 1349829"/>
                    <a:gd name="connsiteY3" fmla="*/ 1093788 h 1093788"/>
                    <a:gd name="connsiteX4" fmla="*/ 174171 w 1349829"/>
                    <a:gd name="connsiteY4" fmla="*/ 10885 h 1093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29" h="1093788">
                      <a:moveTo>
                        <a:pt x="174171" y="10885"/>
                      </a:moveTo>
                      <a:lnTo>
                        <a:pt x="1197429" y="0"/>
                      </a:lnTo>
                      <a:lnTo>
                        <a:pt x="1349829" y="1050246"/>
                      </a:lnTo>
                      <a:lnTo>
                        <a:pt x="0" y="1093788"/>
                      </a:lnTo>
                      <a:lnTo>
                        <a:pt x="174171" y="10885"/>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90" name="Picture 14" descr="Image result for vector milk carton">
                  <a:extLst>
                    <a:ext uri="{FF2B5EF4-FFF2-40B4-BE49-F238E27FC236}">
                      <a16:creationId xmlns:a16="http://schemas.microsoft.com/office/drawing/2014/main" id="{0C62B30E-E844-4745-87B1-A985E7838DCA}"/>
                    </a:ext>
                  </a:extLst>
                </p:cNvPr>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l="66964" t="53038" b="4408"/>
                <a:stretch/>
              </p:blipFill>
              <p:spPr bwMode="auto">
                <a:xfrm>
                  <a:off x="5056414" y="3505199"/>
                  <a:ext cx="14097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pic>
        <p:nvPicPr>
          <p:cNvPr id="120" name="Picture 119">
            <a:extLst>
              <a:ext uri="{FF2B5EF4-FFF2-40B4-BE49-F238E27FC236}">
                <a16:creationId xmlns:a16="http://schemas.microsoft.com/office/drawing/2014/main" id="{1EE79F0C-0D82-4DD6-B1D0-21BC60F5A422}"/>
              </a:ext>
            </a:extLst>
          </p:cNvPr>
          <p:cNvPicPr>
            <a:picLocks noChangeAspect="1"/>
          </p:cNvPicPr>
          <p:nvPr/>
        </p:nvPicPr>
        <p:blipFill>
          <a:blip r:embed="rId11"/>
          <a:stretch>
            <a:fillRect/>
          </a:stretch>
        </p:blipFill>
        <p:spPr>
          <a:xfrm rot="20823195">
            <a:off x="6103808" y="6229379"/>
            <a:ext cx="344625" cy="345290"/>
          </a:xfrm>
          <a:prstGeom prst="rect">
            <a:avLst/>
          </a:prstGeom>
        </p:spPr>
      </p:pic>
    </p:spTree>
    <p:extLst>
      <p:ext uri="{BB962C8B-B14F-4D97-AF65-F5344CB8AC3E}">
        <p14:creationId xmlns:p14="http://schemas.microsoft.com/office/powerpoint/2010/main" val="2877773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A9FBA4EE-0EE7-DB53-0E3C-55E32C1D7C0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Cash Deposits</a:t>
            </a:r>
          </a:p>
        </p:txBody>
      </p:sp>
      <p:sp>
        <p:nvSpPr>
          <p:cNvPr id="3" name="Content Placeholder 2"/>
          <p:cNvSpPr>
            <a:spLocks noGrp="1"/>
          </p:cNvSpPr>
          <p:nvPr>
            <p:ph idx="1"/>
          </p:nvPr>
        </p:nvSpPr>
        <p:spPr>
          <a:xfrm>
            <a:off x="457200" y="1188720"/>
            <a:ext cx="7898097" cy="4990071"/>
          </a:xfrm>
        </p:spPr>
        <p:txBody>
          <a:bodyPr>
            <a:noAutofit/>
          </a:bodyPr>
          <a:lstStyle/>
          <a:p>
            <a:r>
              <a:rPr lang="en-US" dirty="0">
                <a:solidFill>
                  <a:schemeClr val="bg1"/>
                </a:solidFill>
              </a:rPr>
              <a:t>Each day cash is received the FSM is responsible for preparing a deposit slip.  </a:t>
            </a:r>
          </a:p>
          <a:p>
            <a:pPr marL="685800" indent="-457200">
              <a:spcAft>
                <a:spcPts val="40"/>
              </a:spcAft>
              <a:buFont typeface="Wingdings" panose="05000000000000000000" pitchFamily="2" charset="2"/>
              <a:buChar char="Ø"/>
            </a:pPr>
            <a:r>
              <a:rPr lang="en-US" sz="2600" dirty="0">
                <a:solidFill>
                  <a:schemeClr val="bg1"/>
                </a:solidFill>
              </a:rPr>
              <a:t>Deposit all cash collected daily</a:t>
            </a:r>
          </a:p>
          <a:p>
            <a:pPr marL="685800" indent="-457200">
              <a:spcAft>
                <a:spcPts val="40"/>
              </a:spcAft>
              <a:buFont typeface="Wingdings" panose="05000000000000000000" pitchFamily="2" charset="2"/>
              <a:buChar char="Ø"/>
            </a:pPr>
            <a:r>
              <a:rPr lang="en-US" sz="2600" dirty="0">
                <a:solidFill>
                  <a:schemeClr val="bg1"/>
                </a:solidFill>
              </a:rPr>
              <a:t>Sites with an approved waiver must deposit funds:</a:t>
            </a:r>
          </a:p>
          <a:p>
            <a:pPr marL="1257300" lvl="1" indent="-457200">
              <a:spcAft>
                <a:spcPts val="40"/>
              </a:spcAft>
              <a:buFont typeface="Arial" panose="020B0604020202020204" pitchFamily="34" charset="0"/>
              <a:buChar char="•"/>
            </a:pPr>
            <a:r>
              <a:rPr lang="en-US" sz="2400" dirty="0">
                <a:solidFill>
                  <a:schemeClr val="bg1"/>
                </a:solidFill>
              </a:rPr>
              <a:t>Whenever collections reach $50 </a:t>
            </a:r>
          </a:p>
          <a:p>
            <a:pPr marL="1257300" lvl="1" indent="-457200">
              <a:spcAft>
                <a:spcPts val="40"/>
              </a:spcAft>
              <a:buFont typeface="Arial" panose="020B0604020202020204" pitchFamily="34" charset="0"/>
              <a:buChar char="•"/>
            </a:pPr>
            <a:r>
              <a:rPr lang="en-US" sz="2400" dirty="0">
                <a:solidFill>
                  <a:schemeClr val="bg1"/>
                </a:solidFill>
              </a:rPr>
              <a:t>The last day of each week </a:t>
            </a:r>
          </a:p>
          <a:p>
            <a:pPr marL="1257300" lvl="1" indent="-457200">
              <a:spcAft>
                <a:spcPts val="40"/>
              </a:spcAft>
              <a:buFont typeface="Arial" panose="020B0604020202020204" pitchFamily="34" charset="0"/>
              <a:buChar char="•"/>
            </a:pPr>
            <a:r>
              <a:rPr lang="en-US" sz="2400" dirty="0">
                <a:solidFill>
                  <a:schemeClr val="bg1"/>
                </a:solidFill>
              </a:rPr>
              <a:t>The last school day of each calendar month</a:t>
            </a:r>
          </a:p>
          <a:p>
            <a:pPr marL="685800" lvl="1" indent="-457200">
              <a:spcAft>
                <a:spcPts val="40"/>
              </a:spcAft>
            </a:pPr>
            <a:r>
              <a:rPr lang="en-US" dirty="0">
                <a:solidFill>
                  <a:schemeClr val="bg1"/>
                </a:solidFill>
              </a:rPr>
              <a:t>No part of the deposit may be withheld from the bank deposit</a:t>
            </a:r>
          </a:p>
          <a:p>
            <a:pPr marL="685800" indent="-457200"/>
            <a:endParaRPr lang="en-US" dirty="0"/>
          </a:p>
        </p:txBody>
      </p:sp>
    </p:spTree>
    <p:extLst>
      <p:ext uri="{BB962C8B-B14F-4D97-AF65-F5344CB8AC3E}">
        <p14:creationId xmlns:p14="http://schemas.microsoft.com/office/powerpoint/2010/main" val="3728231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blurry background&#10;&#10;Description automatically generated">
            <a:extLst>
              <a:ext uri="{FF2B5EF4-FFF2-40B4-BE49-F238E27FC236}">
                <a16:creationId xmlns:a16="http://schemas.microsoft.com/office/drawing/2014/main" id="{FF330CD2-4EB4-FFCE-AB27-9DFDD6E2020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864" y="1269804"/>
            <a:ext cx="7270719" cy="5008717"/>
          </a:xfrm>
          <a:prstGeom prst="rect">
            <a:avLst/>
          </a:prstGeom>
        </p:spPr>
      </p:pic>
      <p:sp>
        <p:nvSpPr>
          <p:cNvPr id="6" name="Rectangle 5"/>
          <p:cNvSpPr/>
          <p:nvPr/>
        </p:nvSpPr>
        <p:spPr>
          <a:xfrm>
            <a:off x="2258724" y="5234901"/>
            <a:ext cx="3751846" cy="695275"/>
          </a:xfrm>
          <a:prstGeom prst="rect">
            <a:avLst/>
          </a:prstGeom>
          <a:solidFill>
            <a:srgbClr val="FFFFFF">
              <a:alpha val="0"/>
            </a:srgbClr>
          </a:solidFill>
          <a:ln w="57150">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4" name="TextBox 3"/>
          <p:cNvSpPr txBox="1"/>
          <p:nvPr/>
        </p:nvSpPr>
        <p:spPr>
          <a:xfrm>
            <a:off x="2258724" y="5266593"/>
            <a:ext cx="3657600" cy="640080"/>
          </a:xfrm>
          <a:prstGeom prst="rect">
            <a:avLst/>
          </a:prstGeom>
          <a:solidFill>
            <a:schemeClr val="bg1"/>
          </a:solidFill>
        </p:spPr>
        <p:txBody>
          <a:bodyPr wrap="square" rtlCol="0">
            <a:noAutofit/>
          </a:bodyPr>
          <a:lstStyle/>
          <a:p>
            <a:pPr algn="ctr"/>
            <a:r>
              <a:rPr lang="en-US" sz="2000" dirty="0">
                <a:solidFill>
                  <a:srgbClr val="000000"/>
                </a:solidFill>
                <a:cs typeface="Browallia New" panose="020B0604020202020204" pitchFamily="34" charset="-34"/>
              </a:rPr>
              <a:t>Terminal 2 was over $0.50.  </a:t>
            </a:r>
          </a:p>
          <a:p>
            <a:pPr algn="ctr"/>
            <a:r>
              <a:rPr lang="en-US" sz="2000" dirty="0">
                <a:solidFill>
                  <a:srgbClr val="000000"/>
                </a:solidFill>
                <a:cs typeface="Browallia New" panose="020B0604020202020204" pitchFamily="34" charset="-34"/>
              </a:rPr>
              <a:t>Adult overpaid for a coffee</a:t>
            </a:r>
            <a:r>
              <a:rPr lang="en-US" dirty="0">
                <a:solidFill>
                  <a:srgbClr val="000000"/>
                </a:solidFill>
                <a:latin typeface="Browallia New" panose="020B0604020202020204" pitchFamily="34" charset="-34"/>
                <a:cs typeface="Browallia New" panose="020B0604020202020204" pitchFamily="34" charset="-34"/>
              </a:rPr>
              <a:t>. </a:t>
            </a:r>
          </a:p>
        </p:txBody>
      </p:sp>
      <p:sp>
        <p:nvSpPr>
          <p:cNvPr id="10" name="Title 9"/>
          <p:cNvSpPr txBox="1">
            <a:spLocks/>
          </p:cNvSpPr>
          <p:nvPr/>
        </p:nvSpPr>
        <p:spPr>
          <a:xfrm>
            <a:off x="457200" y="365760"/>
            <a:ext cx="8354291" cy="1143000"/>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000000"/>
                </a:solidFill>
                <a:latin typeface="+mj-lt"/>
                <a:ea typeface="+mj-ea"/>
                <a:cs typeface="+mj-cs"/>
              </a:defRPr>
            </a:lvl1pPr>
          </a:lstStyle>
          <a:p>
            <a:pPr algn="l"/>
            <a:r>
              <a:rPr lang="en-US" dirty="0">
                <a:solidFill>
                  <a:schemeClr val="bg1"/>
                </a:solidFill>
                <a:cs typeface="Arial" panose="020B0604020202020204" pitchFamily="34" charset="0"/>
              </a:rPr>
              <a:t>CMS Bank Deposit Memo Box</a:t>
            </a:r>
          </a:p>
        </p:txBody>
      </p:sp>
      <p:sp>
        <p:nvSpPr>
          <p:cNvPr id="13" name="Rectangle 12"/>
          <p:cNvSpPr/>
          <p:nvPr/>
        </p:nvSpPr>
        <p:spPr>
          <a:xfrm>
            <a:off x="4031356" y="2738118"/>
            <a:ext cx="2165785" cy="695275"/>
          </a:xfrm>
          <a:prstGeom prst="rect">
            <a:avLst/>
          </a:prstGeom>
          <a:solidFill>
            <a:srgbClr val="FFFFFF">
              <a:alpha val="0"/>
            </a:srgbClr>
          </a:solidFill>
          <a:ln w="57150">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Rounded Rectangle 7"/>
          <p:cNvSpPr/>
          <p:nvPr/>
        </p:nvSpPr>
        <p:spPr>
          <a:xfrm>
            <a:off x="4031356" y="1618076"/>
            <a:ext cx="4186227" cy="919049"/>
          </a:xfrm>
          <a:prstGeom prst="roundRect">
            <a:avLst/>
          </a:prstGeom>
          <a:solidFill>
            <a:schemeClr val="bg1">
              <a:alpha val="9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3FA25D"/>
                </a:solidFill>
              </a:rPr>
              <a:t>Enter the complete bank deposit slip number into CMS.</a:t>
            </a:r>
          </a:p>
        </p:txBody>
      </p:sp>
      <p:sp>
        <p:nvSpPr>
          <p:cNvPr id="14" name="Rectangle 13"/>
          <p:cNvSpPr/>
          <p:nvPr/>
        </p:nvSpPr>
        <p:spPr>
          <a:xfrm>
            <a:off x="2475745" y="5591770"/>
            <a:ext cx="871870" cy="338406"/>
          </a:xfrm>
          <a:prstGeom prst="rect">
            <a:avLst/>
          </a:prstGeom>
          <a:solidFill>
            <a:srgbClr val="FFFFFF">
              <a:alpha val="0"/>
            </a:srgbClr>
          </a:solidFill>
          <a:ln w="57150">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5" name="Rounded Rectangle 14"/>
          <p:cNvSpPr/>
          <p:nvPr/>
        </p:nvSpPr>
        <p:spPr>
          <a:xfrm>
            <a:off x="527120" y="3132327"/>
            <a:ext cx="4186227" cy="919049"/>
          </a:xfrm>
          <a:prstGeom prst="roundRect">
            <a:avLst/>
          </a:prstGeom>
          <a:solidFill>
            <a:schemeClr val="bg1">
              <a:alpha val="9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3FA25D"/>
                </a:solidFill>
              </a:rPr>
              <a:t>Ensure the cash collected equals the deposit slip amount.</a:t>
            </a:r>
          </a:p>
        </p:txBody>
      </p:sp>
      <p:sp>
        <p:nvSpPr>
          <p:cNvPr id="16" name="Rounded Rectangle 15"/>
          <p:cNvSpPr/>
          <p:nvPr/>
        </p:nvSpPr>
        <p:spPr>
          <a:xfrm>
            <a:off x="2398965" y="4486146"/>
            <a:ext cx="3377117" cy="816395"/>
          </a:xfrm>
          <a:prstGeom prst="roundRect">
            <a:avLst/>
          </a:prstGeom>
          <a:solidFill>
            <a:schemeClr val="bg1">
              <a:alpha val="9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3FA25D"/>
                </a:solidFill>
              </a:rPr>
              <a:t>Indicate if the sale is an adult or student.</a:t>
            </a:r>
          </a:p>
        </p:txBody>
      </p:sp>
      <p:sp>
        <p:nvSpPr>
          <p:cNvPr id="17" name="Rectangle 16"/>
          <p:cNvSpPr/>
          <p:nvPr/>
        </p:nvSpPr>
        <p:spPr>
          <a:xfrm>
            <a:off x="1519367" y="2755527"/>
            <a:ext cx="2179123" cy="294076"/>
          </a:xfrm>
          <a:prstGeom prst="rect">
            <a:avLst/>
          </a:prstGeom>
          <a:solidFill>
            <a:srgbClr val="FFFFFF">
              <a:alpha val="0"/>
            </a:srgbClr>
          </a:solidFill>
          <a:ln w="57150">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2" name="Rounded Rectangle 11"/>
          <p:cNvSpPr/>
          <p:nvPr/>
        </p:nvSpPr>
        <p:spPr>
          <a:xfrm>
            <a:off x="2036947" y="3494724"/>
            <a:ext cx="4170830" cy="1648232"/>
          </a:xfrm>
          <a:prstGeom prst="roundRect">
            <a:avLst/>
          </a:prstGeom>
          <a:solidFill>
            <a:schemeClr val="bg1">
              <a:alpha val="9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2400" dirty="0">
                <a:solidFill>
                  <a:srgbClr val="3FA25D"/>
                </a:solidFill>
              </a:rPr>
              <a:t>Make notes of any banking inconsistencies in the “Memo” box, even if the cash variance is $0.01 over or under.</a:t>
            </a:r>
          </a:p>
        </p:txBody>
      </p:sp>
      <p:sp>
        <p:nvSpPr>
          <p:cNvPr id="18" name="Rounded Rectangle 11">
            <a:extLst>
              <a:ext uri="{FF2B5EF4-FFF2-40B4-BE49-F238E27FC236}">
                <a16:creationId xmlns:a16="http://schemas.microsoft.com/office/drawing/2014/main" id="{0FF0B1DA-1310-4A3B-80C7-5D332F1A19A7}"/>
              </a:ext>
            </a:extLst>
          </p:cNvPr>
          <p:cNvSpPr/>
          <p:nvPr/>
        </p:nvSpPr>
        <p:spPr>
          <a:xfrm>
            <a:off x="211975" y="5389676"/>
            <a:ext cx="8720051" cy="1396574"/>
          </a:xfrm>
          <a:prstGeom prst="rect">
            <a:avLst/>
          </a:prstGeom>
          <a:solidFill>
            <a:schemeClr val="bg1">
              <a:alpha val="9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t">
            <a:noAutofit/>
          </a:bodyPr>
          <a:lstStyle/>
          <a:p>
            <a:pPr lvl="0">
              <a:spcBef>
                <a:spcPts val="600"/>
              </a:spcBef>
            </a:pPr>
            <a:r>
              <a:rPr lang="en-US" sz="2400" dirty="0">
                <a:solidFill>
                  <a:srgbClr val="3FA25D"/>
                </a:solidFill>
              </a:rPr>
              <a:t>“Total Posted” should equal “Bank Deposit.” If it does not:</a:t>
            </a:r>
          </a:p>
          <a:p>
            <a:pPr marL="457200" lvl="0" indent="-457200">
              <a:spcBef>
                <a:spcPts val="600"/>
              </a:spcBef>
              <a:buFont typeface="Wingdings" panose="05000000000000000000" pitchFamily="2" charset="2"/>
              <a:buChar char="Ø"/>
            </a:pPr>
            <a:r>
              <a:rPr lang="en-US" sz="2400" dirty="0">
                <a:solidFill>
                  <a:srgbClr val="3FA25D"/>
                </a:solidFill>
              </a:rPr>
              <a:t>Attempt to resolve the discrepancy first</a:t>
            </a:r>
          </a:p>
          <a:p>
            <a:pPr marL="457200" lvl="0" indent="-457200">
              <a:spcBef>
                <a:spcPts val="600"/>
              </a:spcBef>
              <a:buFont typeface="Wingdings" panose="05000000000000000000" pitchFamily="2" charset="2"/>
              <a:buChar char="Ø"/>
            </a:pPr>
            <a:r>
              <a:rPr lang="en-US" sz="2400" dirty="0">
                <a:solidFill>
                  <a:srgbClr val="3FA25D"/>
                </a:solidFill>
              </a:rPr>
              <a:t>An explanation is required when discrepancy cannot be resolved</a:t>
            </a:r>
          </a:p>
        </p:txBody>
      </p:sp>
    </p:spTree>
    <p:extLst>
      <p:ext uri="{BB962C8B-B14F-4D97-AF65-F5344CB8AC3E}">
        <p14:creationId xmlns:p14="http://schemas.microsoft.com/office/powerpoint/2010/main" val="13522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3" grpId="0" animBg="1"/>
      <p:bldP spid="8" grpId="0" animBg="1"/>
      <p:bldP spid="14" grpId="0" animBg="1"/>
      <p:bldP spid="14" grpId="1" animBg="1"/>
      <p:bldP spid="15" grpId="0" animBg="1"/>
      <p:bldP spid="15" grpId="1" animBg="1"/>
      <p:bldP spid="16" grpId="0" animBg="1"/>
      <p:bldP spid="16" grpId="1" animBg="1"/>
      <p:bldP spid="17" grpId="0" animBg="1"/>
      <p:bldP spid="17" grpId="1" animBg="1"/>
      <p:bldP spid="12" grpId="0" animBg="1"/>
      <p:bldP spid="12" grpId="1"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and white blurry background&#10;&#10;Description automatically generated">
            <a:extLst>
              <a:ext uri="{FF2B5EF4-FFF2-40B4-BE49-F238E27FC236}">
                <a16:creationId xmlns:a16="http://schemas.microsoft.com/office/drawing/2014/main" id="{B2177C1B-17D8-ED46-2E07-7B63B2E891E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Focus Dashboard Review</a:t>
            </a:r>
          </a:p>
        </p:txBody>
      </p:sp>
      <p:sp>
        <p:nvSpPr>
          <p:cNvPr id="3" name="Content Placeholder 2"/>
          <p:cNvSpPr>
            <a:spLocks noGrp="1"/>
          </p:cNvSpPr>
          <p:nvPr>
            <p:ph idx="1"/>
          </p:nvPr>
        </p:nvSpPr>
        <p:spPr>
          <a:xfrm>
            <a:off x="457200" y="1188720"/>
            <a:ext cx="7710163" cy="4812175"/>
          </a:xfrm>
        </p:spPr>
        <p:txBody>
          <a:bodyPr>
            <a:noAutofit/>
          </a:bodyPr>
          <a:lstStyle/>
          <a:p>
            <a:pPr marL="0" lvl="1" indent="0">
              <a:spcBef>
                <a:spcPts val="0"/>
              </a:spcBef>
              <a:spcAft>
                <a:spcPts val="1000"/>
              </a:spcAft>
              <a:buNone/>
            </a:pPr>
            <a:r>
              <a:rPr lang="en-US" dirty="0">
                <a:solidFill>
                  <a:schemeClr val="bg1"/>
                </a:solidFill>
              </a:rPr>
              <a:t>Each week, review the Focus Dashboard Cash Collection and Account Balances where cash overage/shortage is shown.</a:t>
            </a:r>
          </a:p>
          <a:p>
            <a:pPr marL="685800" lvl="2" indent="-457200">
              <a:spcBef>
                <a:spcPts val="0"/>
              </a:spcBef>
              <a:spcAft>
                <a:spcPts val="400"/>
              </a:spcAft>
              <a:buFont typeface="Wingdings" panose="05000000000000000000" pitchFamily="2" charset="2"/>
              <a:buChar char="Ø"/>
            </a:pPr>
            <a:r>
              <a:rPr lang="en-US" sz="2600" dirty="0">
                <a:solidFill>
                  <a:schemeClr val="bg1"/>
                </a:solidFill>
              </a:rPr>
              <a:t>Ensure the “Total B of A Deposit” box is equal to the CMS “Primary Deposit” box.</a:t>
            </a:r>
            <a:endParaRPr lang="en-US" sz="2800" dirty="0">
              <a:solidFill>
                <a:schemeClr val="bg1"/>
              </a:solidFill>
            </a:endParaRPr>
          </a:p>
          <a:p>
            <a:pPr marL="685800" lvl="2" indent="-457200">
              <a:spcBef>
                <a:spcPts val="0"/>
              </a:spcBef>
              <a:spcAft>
                <a:spcPts val="400"/>
              </a:spcAft>
              <a:buFont typeface="Wingdings" panose="05000000000000000000" pitchFamily="2" charset="2"/>
              <a:buChar char="Ø"/>
            </a:pPr>
            <a:endParaRPr lang="en-US" sz="2600" dirty="0"/>
          </a:p>
        </p:txBody>
      </p:sp>
      <p:pic>
        <p:nvPicPr>
          <p:cNvPr id="4" name="Picture 3"/>
          <p:cNvPicPr>
            <a:picLocks noChangeAspect="1"/>
          </p:cNvPicPr>
          <p:nvPr/>
        </p:nvPicPr>
        <p:blipFill>
          <a:blip r:embed="rId5"/>
          <a:stretch>
            <a:fillRect/>
          </a:stretch>
        </p:blipFill>
        <p:spPr>
          <a:xfrm>
            <a:off x="1278317" y="3507819"/>
            <a:ext cx="6766560" cy="2743200"/>
          </a:xfrm>
          <a:prstGeom prst="rect">
            <a:avLst/>
          </a:prstGeom>
          <a:ln>
            <a:solidFill>
              <a:srgbClr val="000000"/>
            </a:solidFill>
          </a:ln>
        </p:spPr>
      </p:pic>
      <p:pic>
        <p:nvPicPr>
          <p:cNvPr id="6" name="Picture 5"/>
          <p:cNvPicPr>
            <a:picLocks noChangeAspect="1"/>
          </p:cNvPicPr>
          <p:nvPr/>
        </p:nvPicPr>
        <p:blipFill rotWithShape="1">
          <a:blip r:embed="rId6"/>
          <a:srcRect l="3173" t="7236" r="2210" b="22668"/>
          <a:stretch/>
        </p:blipFill>
        <p:spPr>
          <a:xfrm>
            <a:off x="2428048" y="5117512"/>
            <a:ext cx="4287904" cy="1574799"/>
          </a:xfrm>
          <a:prstGeom prst="rect">
            <a:avLst/>
          </a:prstGeom>
        </p:spPr>
      </p:pic>
      <p:sp>
        <p:nvSpPr>
          <p:cNvPr id="5" name="Rectangle 4"/>
          <p:cNvSpPr/>
          <p:nvPr/>
        </p:nvSpPr>
        <p:spPr>
          <a:xfrm>
            <a:off x="4046123" y="4453967"/>
            <a:ext cx="1230948" cy="542927"/>
          </a:xfrm>
          <a:prstGeom prst="rect">
            <a:avLst/>
          </a:prstGeom>
          <a:noFill/>
          <a:ln w="28575">
            <a:solidFill>
              <a:srgbClr val="506EA6"/>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7" name="Rectangle 6">
            <a:extLst>
              <a:ext uri="{FF2B5EF4-FFF2-40B4-BE49-F238E27FC236}">
                <a16:creationId xmlns:a16="http://schemas.microsoft.com/office/drawing/2014/main" id="{16726B0A-0F25-4235-B687-0A8917A38517}"/>
              </a:ext>
            </a:extLst>
          </p:cNvPr>
          <p:cNvSpPr/>
          <p:nvPr/>
        </p:nvSpPr>
        <p:spPr>
          <a:xfrm>
            <a:off x="2960016" y="5769205"/>
            <a:ext cx="1508760" cy="173837"/>
          </a:xfrm>
          <a:prstGeom prst="rect">
            <a:avLst/>
          </a:prstGeom>
          <a:no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6844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descr="A green and white blurry background&#10;&#10;Description automatically generated">
            <a:extLst>
              <a:ext uri="{FF2B5EF4-FFF2-40B4-BE49-F238E27FC236}">
                <a16:creationId xmlns:a16="http://schemas.microsoft.com/office/drawing/2014/main" id="{52639011-398B-84CC-34C0-D0AD3DB342A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effectLst>
                  <a:outerShdw blurRad="38100" dist="38100" dir="2700000" algn="tl">
                    <a:srgbClr val="000000">
                      <a:alpha val="43137"/>
                    </a:srgbClr>
                  </a:outerShdw>
                </a:effectLst>
              </a:rPr>
              <a:t>Overview</a:t>
            </a:r>
          </a:p>
        </p:txBody>
      </p:sp>
      <p:sp>
        <p:nvSpPr>
          <p:cNvPr id="3" name="Content Placeholder 2"/>
          <p:cNvSpPr>
            <a:spLocks noGrp="1"/>
          </p:cNvSpPr>
          <p:nvPr>
            <p:ph idx="1"/>
          </p:nvPr>
        </p:nvSpPr>
        <p:spPr>
          <a:xfrm>
            <a:off x="457200" y="1188720"/>
            <a:ext cx="8052476" cy="4525963"/>
          </a:xfrm>
        </p:spPr>
        <p:txBody>
          <a:bodyPr>
            <a:noAutofit/>
          </a:bodyPr>
          <a:lstStyle/>
          <a:p>
            <a:pPr marL="0" lvl="1" indent="0">
              <a:spcBef>
                <a:spcPts val="0"/>
              </a:spcBef>
              <a:spcAft>
                <a:spcPts val="1000"/>
              </a:spcAft>
              <a:buNone/>
            </a:pPr>
            <a:r>
              <a:rPr lang="en-US" sz="2800" dirty="0">
                <a:solidFill>
                  <a:schemeClr val="bg1"/>
                </a:solidFill>
                <a:effectLst>
                  <a:outerShdw blurRad="38100" dist="38100" dir="2700000" algn="tl">
                    <a:srgbClr val="000000">
                      <a:alpha val="43137"/>
                    </a:srgbClr>
                  </a:outerShdw>
                </a:effectLst>
              </a:rPr>
              <a:t>Café Fiscal has provided a list of key areas in which errors have occurred. Managers should ensure all procedures are followed according to division SOP’s. We will discuss the following key areas:</a:t>
            </a: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Meal counts</a:t>
            </a:r>
            <a:endParaRPr lang="en-US" sz="600" dirty="0">
              <a:solidFill>
                <a:schemeClr val="bg1"/>
              </a:solidFill>
              <a:effectLst>
                <a:outerShdw blurRad="38100" dist="38100" dir="2700000" algn="tl">
                  <a:srgbClr val="000000">
                    <a:alpha val="43137"/>
                  </a:srgbClr>
                </a:outerShdw>
              </a:effectLst>
            </a:endParaRP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Receivers and invoices</a:t>
            </a: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Cash and sales transactions</a:t>
            </a: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Invoices and cost forms</a:t>
            </a: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Change fund</a:t>
            </a:r>
          </a:p>
          <a:p>
            <a:pPr marL="685800" lvl="1" indent="-457200">
              <a:spcBef>
                <a:spcPts val="0"/>
              </a:spcBef>
              <a:spcAft>
                <a:spcPts val="400"/>
              </a:spcAft>
            </a:pPr>
            <a:r>
              <a:rPr lang="en-US" dirty="0">
                <a:solidFill>
                  <a:schemeClr val="bg1"/>
                </a:solidFill>
                <a:effectLst>
                  <a:outerShdw blurRad="38100" dist="38100" dir="2700000" algn="tl">
                    <a:srgbClr val="000000">
                      <a:alpha val="43137"/>
                    </a:srgbClr>
                  </a:outerShdw>
                </a:effectLst>
              </a:rPr>
              <a:t>Attendance/enrollment variances</a:t>
            </a:r>
          </a:p>
        </p:txBody>
      </p:sp>
      <p:pic>
        <p:nvPicPr>
          <p:cNvPr id="19" name="Picture 18" descr="A black metal shelving unit&#10;&#10;Description automatically generated">
            <a:extLst>
              <a:ext uri="{FF2B5EF4-FFF2-40B4-BE49-F238E27FC236}">
                <a16:creationId xmlns:a16="http://schemas.microsoft.com/office/drawing/2014/main" id="{DA2CFCD9-E259-562C-0C56-BB8A8CEC59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467" b="96667" l="6867" r="91667">
                        <a14:foregroundMark x1="26067" y1="7133" x2="26067" y2="7133"/>
                        <a14:foregroundMark x1="44067" y1="5867" x2="21667" y2="5667"/>
                        <a14:foregroundMark x1="24467" y1="31533" x2="38333" y2="31067"/>
                        <a14:foregroundMark x1="38333" y1="31067" x2="65467" y2="32000"/>
                        <a14:foregroundMark x1="65467" y1="32000" x2="73400" y2="31667"/>
                        <a14:foregroundMark x1="79533" y1="62667" x2="11200" y2="59533"/>
                        <a14:foregroundMark x1="6933" y1="58400" x2="9133" y2="57667"/>
                        <a14:foregroundMark x1="20600" y1="50533" x2="20600" y2="50533"/>
                        <a14:foregroundMark x1="20933" y1="50733" x2="20733" y2="53133"/>
                        <a14:foregroundMark x1="21067" y1="28000" x2="18533" y2="25267"/>
                        <a14:foregroundMark x1="20467" y1="24533" x2="20067" y2="13867"/>
                        <a14:foregroundMark x1="20067" y1="13867" x2="20933" y2="10533"/>
                        <a14:foregroundMark x1="20867" y1="31200" x2="19067" y2="58800"/>
                        <a14:foregroundMark x1="34267" y1="57600" x2="78133" y2="60533"/>
                        <a14:foregroundMark x1="90810" y1="86467" x2="90733" y2="92867"/>
                        <a14:foregroundMark x1="91191" y1="54761" x2="90810" y2="86467"/>
                        <a14:foregroundMark x1="91733" y1="9667" x2="91234" y2="51144"/>
                        <a14:foregroundMark x1="17067" y1="34467" x2="17067" y2="34467"/>
                        <a14:foregroundMark x1="83667" y1="3733" x2="90200" y2="5000"/>
                        <a14:foregroundMark x1="81533" y1="2467" x2="81533" y2="2467"/>
                        <a14:foregroundMark x1="8000" y1="84867" x2="76400" y2="91933"/>
                        <a14:foregroundMark x1="76133" y1="90000" x2="21533" y2="83133"/>
                        <a14:foregroundMark x1="82000" y1="96667" x2="82000" y2="96667"/>
                        <a14:foregroundMark x1="19400" y1="81533" x2="13733" y2="83333"/>
                        <a14:backgroundMark x1="15200" y1="19600" x2="15733" y2="24467"/>
                        <a14:backgroundMark x1="15867" y1="45267" x2="16200" y2="50467"/>
                        <a14:backgroundMark x1="30800" y1="40267" x2="47667" y2="46400"/>
                        <a14:backgroundMark x1="87733" y1="48600" x2="89267" y2="55200"/>
                        <a14:backgroundMark x1="88533" y1="86467" x2="88533" y2="86467"/>
                        <a14:backgroundMark x1="31133" y1="67667" x2="57933" y2="75000"/>
                        <a14:backgroundMark x1="10800" y1="81667" x2="12191" y2="81385"/>
                      </a14:backgroundRemoval>
                    </a14:imgEffect>
                  </a14:imgLayer>
                </a14:imgProps>
              </a:ext>
              <a:ext uri="{837473B0-CC2E-450A-ABE3-18F120FF3D39}">
                <a1611:picAttrSrcUrl xmlns:a1611="http://schemas.microsoft.com/office/drawing/2016/11/main" r:id="rId8"/>
              </a:ext>
            </a:extLst>
          </a:blip>
          <a:stretch>
            <a:fillRect/>
          </a:stretch>
        </p:blipFill>
        <p:spPr>
          <a:xfrm>
            <a:off x="-3221633" y="272954"/>
            <a:ext cx="3450233" cy="3450233"/>
          </a:xfrm>
          <a:prstGeom prst="rect">
            <a:avLst/>
          </a:prstGeom>
        </p:spPr>
      </p:pic>
      <p:grpSp>
        <p:nvGrpSpPr>
          <p:cNvPr id="34" name="Group 33">
            <a:extLst>
              <a:ext uri="{FF2B5EF4-FFF2-40B4-BE49-F238E27FC236}">
                <a16:creationId xmlns:a16="http://schemas.microsoft.com/office/drawing/2014/main" id="{033820A1-F6C9-7E5C-2308-25BEDA837AB9}"/>
              </a:ext>
            </a:extLst>
          </p:cNvPr>
          <p:cNvGrpSpPr/>
          <p:nvPr/>
        </p:nvGrpSpPr>
        <p:grpSpPr>
          <a:xfrm>
            <a:off x="6055886" y="3213672"/>
            <a:ext cx="2780049" cy="3162904"/>
            <a:chOff x="6046789" y="4106042"/>
            <a:chExt cx="2780049" cy="2780049"/>
          </a:xfrm>
        </p:grpSpPr>
        <p:pic>
          <p:nvPicPr>
            <p:cNvPr id="17" name="Picture 16" descr="A close-up of a metal shelving&#10;&#10;Description automatically generated">
              <a:extLst>
                <a:ext uri="{FF2B5EF4-FFF2-40B4-BE49-F238E27FC236}">
                  <a16:creationId xmlns:a16="http://schemas.microsoft.com/office/drawing/2014/main" id="{27B6DBA1-BF68-2AA9-57DB-9F12230FA69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900" l="7250" r="94200">
                          <a14:foregroundMark x1="7250" y1="30250" x2="7250" y2="30250"/>
                          <a14:foregroundMark x1="11350" y1="90900" x2="11350" y2="90900"/>
                          <a14:foregroundMark x1="71150" y1="23750" x2="71150" y2="23750"/>
                          <a14:foregroundMark x1="43350" y1="23500" x2="43350" y2="23500"/>
                          <a14:foregroundMark x1="35100" y1="22750" x2="35100" y2="22750"/>
                          <a14:foregroundMark x1="35050" y1="21050" x2="35050" y2="21050"/>
                          <a14:foregroundMark x1="35000" y1="19450" x2="35000" y2="19450"/>
                          <a14:foregroundMark x1="94200" y1="20600" x2="94200" y2="20600"/>
                          <a14:foregroundMark x1="93550" y1="18550" x2="93550" y2="18550"/>
                          <a14:foregroundMark x1="90900" y1="18950" x2="92550" y2="19000"/>
                        </a14:backgroundRemoval>
                      </a14:imgEffect>
                    </a14:imgLayer>
                  </a14:imgProps>
                </a:ext>
                <a:ext uri="{837473B0-CC2E-450A-ABE3-18F120FF3D39}">
                  <a1611:picAttrSrcUrl xmlns:a1611="http://schemas.microsoft.com/office/drawing/2016/11/main" r:id="rId11"/>
                </a:ext>
              </a:extLst>
            </a:blip>
            <a:stretch>
              <a:fillRect/>
            </a:stretch>
          </p:blipFill>
          <p:spPr>
            <a:xfrm>
              <a:off x="6046789" y="4106042"/>
              <a:ext cx="2780049" cy="2780049"/>
            </a:xfrm>
            <a:prstGeom prst="rect">
              <a:avLst/>
            </a:prstGeom>
          </p:spPr>
        </p:pic>
        <p:pic>
          <p:nvPicPr>
            <p:cNvPr id="21" name="Picture 20" descr="A gold dollar sign on a black background&#10;&#10;Description automatically generated">
              <a:extLst>
                <a:ext uri="{FF2B5EF4-FFF2-40B4-BE49-F238E27FC236}">
                  <a16:creationId xmlns:a16="http://schemas.microsoft.com/office/drawing/2014/main" id="{D0126107-06B9-94A1-0BE9-877357B20B5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8228" y="5507469"/>
              <a:ext cx="190030" cy="323621"/>
            </a:xfrm>
            <a:prstGeom prst="rect">
              <a:avLst/>
            </a:prstGeom>
          </p:spPr>
        </p:pic>
        <p:pic>
          <p:nvPicPr>
            <p:cNvPr id="22" name="Picture 21" descr="A gold dollar sign on a black background&#10;&#10;Description automatically generated">
              <a:extLst>
                <a:ext uri="{FF2B5EF4-FFF2-40B4-BE49-F238E27FC236}">
                  <a16:creationId xmlns:a16="http://schemas.microsoft.com/office/drawing/2014/main" id="{EB6321A4-5177-A50C-EC38-B5A9862FBAC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8228" y="5076333"/>
              <a:ext cx="190030" cy="323621"/>
            </a:xfrm>
            <a:prstGeom prst="rect">
              <a:avLst/>
            </a:prstGeom>
          </p:spPr>
        </p:pic>
        <p:pic>
          <p:nvPicPr>
            <p:cNvPr id="23" name="Picture 22" descr="A gold dollar sign on a black background&#10;&#10;Description automatically generated">
              <a:extLst>
                <a:ext uri="{FF2B5EF4-FFF2-40B4-BE49-F238E27FC236}">
                  <a16:creationId xmlns:a16="http://schemas.microsoft.com/office/drawing/2014/main" id="{56562E5C-ACB1-56BD-9C72-22D9E1B3286D}"/>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45911" y="5086339"/>
              <a:ext cx="161080" cy="274320"/>
            </a:xfrm>
            <a:prstGeom prst="rect">
              <a:avLst/>
            </a:prstGeom>
          </p:spPr>
        </p:pic>
        <p:pic>
          <p:nvPicPr>
            <p:cNvPr id="24" name="Picture 23" descr="A gold dollar sign on a black background&#10;&#10;Description automatically generated">
              <a:extLst>
                <a:ext uri="{FF2B5EF4-FFF2-40B4-BE49-F238E27FC236}">
                  <a16:creationId xmlns:a16="http://schemas.microsoft.com/office/drawing/2014/main" id="{F11720A8-554D-9ADD-5FA3-E7571E665FAE}"/>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8228" y="4610558"/>
              <a:ext cx="190030" cy="323621"/>
            </a:xfrm>
            <a:prstGeom prst="rect">
              <a:avLst/>
            </a:prstGeom>
          </p:spPr>
        </p:pic>
        <p:pic>
          <p:nvPicPr>
            <p:cNvPr id="25" name="Picture 24" descr="A gold dollar sign on a black background&#10;&#10;Description automatically generated">
              <a:extLst>
                <a:ext uri="{FF2B5EF4-FFF2-40B4-BE49-F238E27FC236}">
                  <a16:creationId xmlns:a16="http://schemas.microsoft.com/office/drawing/2014/main" id="{BC7C1D78-75CD-8144-D70C-066EF6A9EFBC}"/>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240509" y="5112191"/>
              <a:ext cx="139216" cy="237085"/>
            </a:xfrm>
            <a:prstGeom prst="rect">
              <a:avLst/>
            </a:prstGeom>
          </p:spPr>
        </p:pic>
        <p:pic>
          <p:nvPicPr>
            <p:cNvPr id="26" name="Picture 25" descr="A gold dollar sign on a black background&#10;&#10;Description automatically generated">
              <a:extLst>
                <a:ext uri="{FF2B5EF4-FFF2-40B4-BE49-F238E27FC236}">
                  <a16:creationId xmlns:a16="http://schemas.microsoft.com/office/drawing/2014/main" id="{9ACDDCED-BF77-5D08-5B4E-F3F79FB5085D}"/>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6598228" y="6020923"/>
              <a:ext cx="190030" cy="323621"/>
            </a:xfrm>
            <a:prstGeom prst="rect">
              <a:avLst/>
            </a:prstGeom>
          </p:spPr>
        </p:pic>
        <p:pic>
          <p:nvPicPr>
            <p:cNvPr id="28" name="Picture 27" descr="A gold dollar sign on a black background&#10;&#10;Description automatically generated">
              <a:extLst>
                <a:ext uri="{FF2B5EF4-FFF2-40B4-BE49-F238E27FC236}">
                  <a16:creationId xmlns:a16="http://schemas.microsoft.com/office/drawing/2014/main" id="{FFB20258-EC49-1065-BCDD-CD0C114C254F}"/>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40430" y="4661360"/>
              <a:ext cx="161080" cy="274320"/>
            </a:xfrm>
            <a:prstGeom prst="rect">
              <a:avLst/>
            </a:prstGeom>
          </p:spPr>
        </p:pic>
        <p:pic>
          <p:nvPicPr>
            <p:cNvPr id="29" name="Picture 28" descr="A gold dollar sign on a black background&#10;&#10;Description automatically generated">
              <a:extLst>
                <a:ext uri="{FF2B5EF4-FFF2-40B4-BE49-F238E27FC236}">
                  <a16:creationId xmlns:a16="http://schemas.microsoft.com/office/drawing/2014/main" id="{07362C46-12E4-6993-498E-51F3D2913226}"/>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40430" y="5984170"/>
              <a:ext cx="161080" cy="274320"/>
            </a:xfrm>
            <a:prstGeom prst="rect">
              <a:avLst/>
            </a:prstGeom>
          </p:spPr>
        </p:pic>
        <p:pic>
          <p:nvPicPr>
            <p:cNvPr id="30" name="Picture 29" descr="A gold dollar sign on a black background&#10;&#10;Description automatically generated">
              <a:extLst>
                <a:ext uri="{FF2B5EF4-FFF2-40B4-BE49-F238E27FC236}">
                  <a16:creationId xmlns:a16="http://schemas.microsoft.com/office/drawing/2014/main" id="{6B310354-82FD-5F4C-73C4-826B0104BBB7}"/>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7445911" y="5541557"/>
              <a:ext cx="161080" cy="274320"/>
            </a:xfrm>
            <a:prstGeom prst="rect">
              <a:avLst/>
            </a:prstGeom>
          </p:spPr>
        </p:pic>
        <p:pic>
          <p:nvPicPr>
            <p:cNvPr id="31" name="Picture 30" descr="A gold dollar sign on a black background&#10;&#10;Description automatically generated">
              <a:extLst>
                <a:ext uri="{FF2B5EF4-FFF2-40B4-BE49-F238E27FC236}">
                  <a16:creationId xmlns:a16="http://schemas.microsoft.com/office/drawing/2014/main" id="{164EB8B1-1908-0E63-48E1-972EF791352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231673" y="5955132"/>
              <a:ext cx="139216" cy="237085"/>
            </a:xfrm>
            <a:prstGeom prst="rect">
              <a:avLst/>
            </a:prstGeom>
          </p:spPr>
        </p:pic>
        <p:pic>
          <p:nvPicPr>
            <p:cNvPr id="32" name="Picture 31" descr="A gold dollar sign on a black background&#10;&#10;Description automatically generated">
              <a:extLst>
                <a:ext uri="{FF2B5EF4-FFF2-40B4-BE49-F238E27FC236}">
                  <a16:creationId xmlns:a16="http://schemas.microsoft.com/office/drawing/2014/main" id="{03610FF8-53B3-3301-6633-93A708DA054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231673" y="5526435"/>
              <a:ext cx="139216" cy="237085"/>
            </a:xfrm>
            <a:prstGeom prst="rect">
              <a:avLst/>
            </a:prstGeom>
          </p:spPr>
        </p:pic>
        <p:pic>
          <p:nvPicPr>
            <p:cNvPr id="33" name="Picture 32" descr="A gold dollar sign on a black background&#10;&#10;Description automatically generated">
              <a:extLst>
                <a:ext uri="{FF2B5EF4-FFF2-40B4-BE49-F238E27FC236}">
                  <a16:creationId xmlns:a16="http://schemas.microsoft.com/office/drawing/2014/main" id="{09063AAB-0810-1ADA-3FB6-DD169EF6F1C2}"/>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8240509" y="4724161"/>
              <a:ext cx="139216" cy="237085"/>
            </a:xfrm>
            <a:prstGeom prst="rect">
              <a:avLst/>
            </a:prstGeom>
          </p:spPr>
        </p:pic>
      </p:grpSp>
      <p:pic>
        <p:nvPicPr>
          <p:cNvPr id="36" name="Picture 35" descr="A brown paper tray on a white background&#10;&#10;Description automatically generated">
            <a:extLst>
              <a:ext uri="{FF2B5EF4-FFF2-40B4-BE49-F238E27FC236}">
                <a16:creationId xmlns:a16="http://schemas.microsoft.com/office/drawing/2014/main" id="{39D45637-D4F4-6D83-C7B9-57055E2FC52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3333" r="96500">
                        <a14:foregroundMark x1="7667" y1="43333" x2="7667" y2="43333"/>
                        <a14:foregroundMark x1="85167" y1="38333" x2="92333" y2="48333"/>
                        <a14:foregroundMark x1="96500" y1="44167" x2="96500" y2="44167"/>
                        <a14:foregroundMark x1="3333" y1="47000" x2="3333" y2="47000"/>
                      </a14:backgroundRemoval>
                    </a14:imgEffect>
                  </a14:imgLayer>
                </a14:imgProps>
              </a:ext>
              <a:ext uri="{837473B0-CC2E-450A-ABE3-18F120FF3D39}">
                <a1611:picAttrSrcUrl xmlns:a1611="http://schemas.microsoft.com/office/drawing/2016/11/main" r:id="rId16"/>
              </a:ext>
            </a:extLst>
          </a:blip>
          <a:stretch>
            <a:fillRect/>
          </a:stretch>
        </p:blipFill>
        <p:spPr>
          <a:xfrm>
            <a:off x="331541" y="5797767"/>
            <a:ext cx="1421642" cy="1421642"/>
          </a:xfrm>
          <a:prstGeom prst="rect">
            <a:avLst/>
          </a:prstGeom>
        </p:spPr>
      </p:pic>
      <p:pic>
        <p:nvPicPr>
          <p:cNvPr id="37" name="Picture 36" descr="A gold dollar sign on a black background&#10;&#10;Description automatically generated">
            <a:extLst>
              <a:ext uri="{FF2B5EF4-FFF2-40B4-BE49-F238E27FC236}">
                <a16:creationId xmlns:a16="http://schemas.microsoft.com/office/drawing/2014/main" id="{6F56611F-2E91-3EC9-0906-E8BAA09C64B1}"/>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597610" y="6102247"/>
            <a:ext cx="190030" cy="368189"/>
          </a:xfrm>
          <a:prstGeom prst="rect">
            <a:avLst/>
          </a:prstGeom>
        </p:spPr>
      </p:pic>
      <p:pic>
        <p:nvPicPr>
          <p:cNvPr id="38" name="Picture 37" descr="A gold dollar sign on a black background&#10;&#10;Description automatically generated">
            <a:extLst>
              <a:ext uri="{FF2B5EF4-FFF2-40B4-BE49-F238E27FC236}">
                <a16:creationId xmlns:a16="http://schemas.microsoft.com/office/drawing/2014/main" id="{FB50A896-E564-ED65-E4D3-1E2A16A33F8B}"/>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1260692" y="6099768"/>
            <a:ext cx="190030" cy="368189"/>
          </a:xfrm>
          <a:prstGeom prst="rect">
            <a:avLst/>
          </a:prstGeom>
        </p:spPr>
      </p:pic>
      <p:pic>
        <p:nvPicPr>
          <p:cNvPr id="39" name="Picture 38" descr="A gold dollar sign on a black background&#10;&#10;Description automatically generated">
            <a:extLst>
              <a:ext uri="{FF2B5EF4-FFF2-40B4-BE49-F238E27FC236}">
                <a16:creationId xmlns:a16="http://schemas.microsoft.com/office/drawing/2014/main" id="{7F41A4A8-0485-B7CC-E6A1-5DE24CA55F99}"/>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929151" y="6097289"/>
            <a:ext cx="190030" cy="368189"/>
          </a:xfrm>
          <a:prstGeom prst="rect">
            <a:avLst/>
          </a:prstGeom>
        </p:spPr>
      </p:pic>
    </p:spTree>
    <p:extLst>
      <p:ext uri="{BB962C8B-B14F-4D97-AF65-F5344CB8AC3E}">
        <p14:creationId xmlns:p14="http://schemas.microsoft.com/office/powerpoint/2010/main" val="2756012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gradient with a white background&#10;&#10;Description automatically generated with medium confidence">
            <a:extLst>
              <a:ext uri="{FF2B5EF4-FFF2-40B4-BE49-F238E27FC236}">
                <a16:creationId xmlns:a16="http://schemas.microsoft.com/office/drawing/2014/main" id="{BB519BB0-0F0D-A500-ECFE-40C46C5E126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6" name="Title 1"/>
          <p:cNvSpPr txBox="1">
            <a:spLocks/>
          </p:cNvSpPr>
          <p:nvPr/>
        </p:nvSpPr>
        <p:spPr>
          <a:xfrm>
            <a:off x="1821963" y="1717057"/>
            <a:ext cx="5500075" cy="127635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8000" cap="none" dirty="0">
                <a:solidFill>
                  <a:srgbClr val="000000"/>
                </a:solidFill>
              </a:rPr>
              <a:t>Invoices </a:t>
            </a:r>
          </a:p>
          <a:p>
            <a:pPr algn="ctr"/>
            <a:r>
              <a:rPr lang="en-US" sz="8000" cap="none" dirty="0">
                <a:solidFill>
                  <a:srgbClr val="000000"/>
                </a:solidFill>
              </a:rPr>
              <a:t>And</a:t>
            </a:r>
          </a:p>
          <a:p>
            <a:pPr algn="ctr"/>
            <a:r>
              <a:rPr lang="en-US" sz="8000" cap="none" dirty="0">
                <a:solidFill>
                  <a:srgbClr val="000000"/>
                </a:solidFill>
              </a:rPr>
              <a:t>Cost Forms</a:t>
            </a:r>
          </a:p>
        </p:txBody>
      </p:sp>
      <p:pic>
        <p:nvPicPr>
          <p:cNvPr id="2" name="Picture 1" descr="A blue and orange letters on a black background&#10;&#10;Description automatically generated">
            <a:extLst>
              <a:ext uri="{FF2B5EF4-FFF2-40B4-BE49-F238E27FC236}">
                <a16:creationId xmlns:a16="http://schemas.microsoft.com/office/drawing/2014/main" id="{C7A33539-858B-0808-F9B8-745CEC303F8A}"/>
              </a:ext>
            </a:extLst>
          </p:cNvPr>
          <p:cNvPicPr>
            <a:picLocks noChangeAspect="1"/>
          </p:cNvPicPr>
          <p:nvPr/>
        </p:nvPicPr>
        <p:blipFill>
          <a:blip r:embed="rId5"/>
          <a:stretch>
            <a:fillRect/>
          </a:stretch>
        </p:blipFill>
        <p:spPr>
          <a:xfrm>
            <a:off x="355732" y="259987"/>
            <a:ext cx="8432536" cy="1446550"/>
          </a:xfrm>
          <a:prstGeom prst="rect">
            <a:avLst/>
          </a:prstGeom>
        </p:spPr>
      </p:pic>
    </p:spTree>
    <p:extLst>
      <p:ext uri="{BB962C8B-B14F-4D97-AF65-F5344CB8AC3E}">
        <p14:creationId xmlns:p14="http://schemas.microsoft.com/office/powerpoint/2010/main" val="105553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743F76AE-23A6-A846-E187-CDEFC03A504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stretch>
            <a:fillRect/>
          </a:stretch>
        </p:blipFill>
        <p:spPr>
          <a:xfrm>
            <a:off x="806516" y="1553141"/>
            <a:ext cx="4003228" cy="4926145"/>
          </a:xfrm>
          <a:prstGeom prst="rect">
            <a:avLst/>
          </a:prstGeom>
          <a:ln>
            <a:solidFill>
              <a:srgbClr val="000000"/>
            </a:solidFill>
          </a:ln>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rPr>
              <a:t>Special Function Invoice</a:t>
            </a:r>
          </a:p>
        </p:txBody>
      </p:sp>
      <p:sp>
        <p:nvSpPr>
          <p:cNvPr id="14" name="Rectangle 13"/>
          <p:cNvSpPr/>
          <p:nvPr/>
        </p:nvSpPr>
        <p:spPr>
          <a:xfrm>
            <a:off x="1047307" y="6105611"/>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428307" y="6105611"/>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928857" y="6105611"/>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16"/>
          <p:cNvSpPr/>
          <p:nvPr/>
        </p:nvSpPr>
        <p:spPr>
          <a:xfrm>
            <a:off x="3750733" y="5434271"/>
            <a:ext cx="1028700" cy="252416"/>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Rounded Corners 7">
            <a:extLst>
              <a:ext uri="{FF2B5EF4-FFF2-40B4-BE49-F238E27FC236}">
                <a16:creationId xmlns:a16="http://schemas.microsoft.com/office/drawing/2014/main" id="{D7BA726E-7F61-494F-9FC2-91E329A2F21E}"/>
              </a:ext>
            </a:extLst>
          </p:cNvPr>
          <p:cNvSpPr/>
          <p:nvPr/>
        </p:nvSpPr>
        <p:spPr>
          <a:xfrm>
            <a:off x="538520" y="2500569"/>
            <a:ext cx="5645882" cy="2145268"/>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FSM will number the form using the four digit site ID, followed by a three digit number beginning with 001.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Each new invoice will be numbered sequentially (001,002,003, etc.)</a:t>
            </a:r>
          </a:p>
        </p:txBody>
      </p:sp>
      <p:sp>
        <p:nvSpPr>
          <p:cNvPr id="19" name="Rounded Rectangle 18"/>
          <p:cNvSpPr/>
          <p:nvPr/>
        </p:nvSpPr>
        <p:spPr>
          <a:xfrm>
            <a:off x="3434372" y="2218212"/>
            <a:ext cx="1371600" cy="182880"/>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Rounded Corners 7">
            <a:extLst>
              <a:ext uri="{FF2B5EF4-FFF2-40B4-BE49-F238E27FC236}">
                <a16:creationId xmlns:a16="http://schemas.microsoft.com/office/drawing/2014/main" id="{D7BA726E-7F61-494F-9FC2-91E329A2F21E}"/>
              </a:ext>
            </a:extLst>
          </p:cNvPr>
          <p:cNvSpPr/>
          <p:nvPr/>
        </p:nvSpPr>
        <p:spPr>
          <a:xfrm>
            <a:off x="834952" y="3526748"/>
            <a:ext cx="2828526" cy="2936617"/>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When completing the form; keep in mind that sales tax is for adult sales only. Use the correct sales tax for your location.</a:t>
            </a:r>
          </a:p>
        </p:txBody>
      </p:sp>
      <p:sp>
        <p:nvSpPr>
          <p:cNvPr id="9" name="Rectangle: Rounded Corners 7">
            <a:extLst>
              <a:ext uri="{FF2B5EF4-FFF2-40B4-BE49-F238E27FC236}">
                <a16:creationId xmlns:a16="http://schemas.microsoft.com/office/drawing/2014/main" id="{D7BA726E-7F61-494F-9FC2-91E329A2F21E}"/>
              </a:ext>
            </a:extLst>
          </p:cNvPr>
          <p:cNvSpPr/>
          <p:nvPr/>
        </p:nvSpPr>
        <p:spPr>
          <a:xfrm>
            <a:off x="5506054" y="1732251"/>
            <a:ext cx="2969276" cy="2553891"/>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Use the Excel template Special Cafeteria Invoice to document catering, special orders and other billings.</a:t>
            </a:r>
          </a:p>
        </p:txBody>
      </p:sp>
      <p:graphicFrame>
        <p:nvGraphicFramePr>
          <p:cNvPr id="5" name="Table 4"/>
          <p:cNvGraphicFramePr>
            <a:graphicFrameLocks noGrp="1"/>
          </p:cNvGraphicFramePr>
          <p:nvPr>
            <p:extLst>
              <p:ext uri="{D42A27DB-BD31-4B8C-83A1-F6EECF244321}">
                <p14:modId xmlns:p14="http://schemas.microsoft.com/office/powerpoint/2010/main" val="1229149419"/>
              </p:ext>
            </p:extLst>
          </p:nvPr>
        </p:nvGraphicFramePr>
        <p:xfrm>
          <a:off x="5033396" y="1864132"/>
          <a:ext cx="3879375" cy="4266124"/>
        </p:xfrm>
        <a:graphic>
          <a:graphicData uri="http://schemas.openxmlformats.org/drawingml/2006/table">
            <a:tbl>
              <a:tblPr firstRow="1">
                <a:solidFill>
                  <a:schemeClr val="accent6">
                    <a:lumMod val="40000"/>
                    <a:lumOff val="60000"/>
                  </a:schemeClr>
                </a:solidFill>
                <a:tableStyleId>{5C22544A-7EE6-4342-B048-85BDC9FD1C3A}</a:tableStyleId>
              </a:tblPr>
              <a:tblGrid>
                <a:gridCol w="2565393">
                  <a:extLst>
                    <a:ext uri="{9D8B030D-6E8A-4147-A177-3AD203B41FA5}">
                      <a16:colId xmlns:a16="http://schemas.microsoft.com/office/drawing/2014/main" val="162730033"/>
                    </a:ext>
                  </a:extLst>
                </a:gridCol>
                <a:gridCol w="1313982">
                  <a:extLst>
                    <a:ext uri="{9D8B030D-6E8A-4147-A177-3AD203B41FA5}">
                      <a16:colId xmlns:a16="http://schemas.microsoft.com/office/drawing/2014/main" val="2953801298"/>
                    </a:ext>
                  </a:extLst>
                </a:gridCol>
              </a:tblGrid>
              <a:tr h="976386">
                <a:tc gridSpan="2">
                  <a:txBody>
                    <a:bodyPr/>
                    <a:lstStyle/>
                    <a:p>
                      <a:pPr algn="ctr" fontAlgn="ctr"/>
                      <a:r>
                        <a:rPr lang="en-US" sz="2800" u="none" strike="noStrike" dirty="0">
                          <a:solidFill>
                            <a:srgbClr val="3FA25D"/>
                          </a:solidFill>
                          <a:effectLst/>
                        </a:rPr>
                        <a:t>LAUSD Tax Rate are subject to change</a:t>
                      </a:r>
                      <a:endParaRPr lang="en-US" sz="2800" b="0" i="0" u="none" strike="noStrike" dirty="0">
                        <a:solidFill>
                          <a:srgbClr val="3FA25D"/>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31470418"/>
                  </a:ext>
                </a:extLst>
              </a:tr>
              <a:tr h="546538">
                <a:tc>
                  <a:txBody>
                    <a:bodyPr/>
                    <a:lstStyle/>
                    <a:p>
                      <a:pPr algn="ctr" fontAlgn="b"/>
                      <a:r>
                        <a:rPr lang="en-US" sz="2600" u="none" strike="noStrike" dirty="0">
                          <a:solidFill>
                            <a:srgbClr val="3FA25D"/>
                          </a:solidFill>
                          <a:effectLst/>
                        </a:rPr>
                        <a:t>City</a:t>
                      </a:r>
                      <a:endParaRPr lang="en-US" sz="2600" b="1"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600" u="none" strike="noStrike" dirty="0">
                          <a:solidFill>
                            <a:srgbClr val="3FA25D"/>
                          </a:solidFill>
                          <a:effectLst/>
                        </a:rPr>
                        <a:t>Tax Rate</a:t>
                      </a:r>
                      <a:endParaRPr lang="en-US" sz="2600" b="1"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6348957"/>
                  </a:ext>
                </a:extLst>
              </a:tr>
              <a:tr h="457200">
                <a:tc>
                  <a:txBody>
                    <a:bodyPr/>
                    <a:lstStyle/>
                    <a:p>
                      <a:pPr marL="182880" algn="l" fontAlgn="b"/>
                      <a:r>
                        <a:rPr lang="en-US" sz="2400" u="none" strike="noStrike" dirty="0">
                          <a:solidFill>
                            <a:srgbClr val="3FA25D"/>
                          </a:solidFill>
                          <a:effectLst/>
                        </a:rPr>
                        <a:t>Cudahy</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10.250%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603952"/>
                  </a:ext>
                </a:extLst>
              </a:tr>
              <a:tr h="457200">
                <a:tc>
                  <a:txBody>
                    <a:bodyPr/>
                    <a:lstStyle/>
                    <a:p>
                      <a:pPr marL="182880" algn="l" fontAlgn="b"/>
                      <a:r>
                        <a:rPr lang="en-US" sz="2400" u="none" strike="noStrike" dirty="0">
                          <a:solidFill>
                            <a:srgbClr val="3FA25D"/>
                          </a:solidFill>
                          <a:effectLst/>
                        </a:rPr>
                        <a:t>Gardena</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10.250%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2500135"/>
                  </a:ext>
                </a:extLst>
              </a:tr>
              <a:tr h="457200">
                <a:tc>
                  <a:txBody>
                    <a:bodyPr/>
                    <a:lstStyle/>
                    <a:p>
                      <a:pPr marL="182880" algn="l" fontAlgn="b"/>
                      <a:r>
                        <a:rPr lang="en-US" sz="2400" u="none" strike="noStrike" dirty="0">
                          <a:solidFill>
                            <a:srgbClr val="3FA25D"/>
                          </a:solidFill>
                          <a:effectLst/>
                        </a:rPr>
                        <a:t>Huntington Park</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10.250%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3985701"/>
                  </a:ext>
                </a:extLst>
              </a:tr>
              <a:tr h="457200">
                <a:tc>
                  <a:txBody>
                    <a:bodyPr/>
                    <a:lstStyle/>
                    <a:p>
                      <a:pPr marL="182880" algn="l" fontAlgn="b"/>
                      <a:r>
                        <a:rPr lang="en-US" sz="2400" u="none" strike="noStrike" dirty="0">
                          <a:solidFill>
                            <a:srgbClr val="3FA25D"/>
                          </a:solidFill>
                          <a:effectLst/>
                        </a:rPr>
                        <a:t>San Fernando</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10.000%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3744441"/>
                  </a:ext>
                </a:extLst>
              </a:tr>
              <a:tr h="457200">
                <a:tc>
                  <a:txBody>
                    <a:bodyPr/>
                    <a:lstStyle/>
                    <a:p>
                      <a:pPr marL="182880" algn="l" fontAlgn="b"/>
                      <a:r>
                        <a:rPr lang="en-US" sz="2400" u="none" strike="noStrike" dirty="0">
                          <a:solidFill>
                            <a:srgbClr val="3FA25D"/>
                          </a:solidFill>
                          <a:effectLst/>
                        </a:rPr>
                        <a:t>South Gate</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10.250%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428453"/>
                  </a:ext>
                </a:extLst>
              </a:tr>
              <a:tr h="457200">
                <a:tc>
                  <a:txBody>
                    <a:bodyPr/>
                    <a:lstStyle/>
                    <a:p>
                      <a:pPr marL="182880" algn="l" fontAlgn="b"/>
                      <a:r>
                        <a:rPr lang="en-US" sz="2400" u="none" strike="noStrike" dirty="0">
                          <a:solidFill>
                            <a:srgbClr val="3FA25D"/>
                          </a:solidFill>
                          <a:effectLst/>
                        </a:rPr>
                        <a:t>All other areas</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spcAft>
                          <a:spcPts val="600"/>
                        </a:spcAft>
                      </a:pPr>
                      <a:r>
                        <a:rPr lang="en-US" sz="2400" u="none" strike="noStrike" dirty="0">
                          <a:solidFill>
                            <a:srgbClr val="3FA25D"/>
                          </a:solidFill>
                          <a:effectLst/>
                        </a:rPr>
                        <a:t>9.500%</a:t>
                      </a:r>
                      <a:endParaRPr lang="en-US" sz="2400" b="0" i="0" u="none" strike="noStrike" dirty="0">
                        <a:solidFill>
                          <a:srgbClr val="3FA25D"/>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24488092"/>
                  </a:ext>
                </a:extLst>
              </a:tr>
            </a:tbl>
          </a:graphicData>
        </a:graphic>
      </p:graphicFrame>
      <p:pic>
        <p:nvPicPr>
          <p:cNvPr id="20" name="Picture 19" descr="Logo&#10;&#10;Description automatically generated">
            <a:extLst>
              <a:ext uri="{FF2B5EF4-FFF2-40B4-BE49-F238E27FC236}">
                <a16:creationId xmlns:a16="http://schemas.microsoft.com/office/drawing/2014/main" id="{70825393-EA0D-4781-AF54-C6BF4AC2CD60}"/>
              </a:ext>
            </a:extLst>
          </p:cNvPr>
          <p:cNvPicPr>
            <a:picLocks noChangeAspect="1"/>
          </p:cNvPicPr>
          <p:nvPr/>
        </p:nvPicPr>
        <p:blipFill>
          <a:blip r:embed="rId6"/>
          <a:stretch>
            <a:fillRect/>
          </a:stretch>
        </p:blipFill>
        <p:spPr>
          <a:xfrm>
            <a:off x="8229600" y="274320"/>
            <a:ext cx="777240" cy="777240"/>
          </a:xfrm>
          <a:prstGeom prst="rect">
            <a:avLst/>
          </a:prstGeom>
        </p:spPr>
      </p:pic>
    </p:spTree>
    <p:extLst>
      <p:ext uri="{BB962C8B-B14F-4D97-AF65-F5344CB8AC3E}">
        <p14:creationId xmlns:p14="http://schemas.microsoft.com/office/powerpoint/2010/main" val="29686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250"/>
                                        <p:tgtEl>
                                          <p:spTgt spid="5"/>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P spid="13" grpId="1" animBg="1"/>
      <p:bldP spid="19" grpId="0" animBg="1"/>
      <p:bldP spid="19" grpId="1" animBg="1"/>
      <p:bldP spid="1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79582" y="1283693"/>
            <a:ext cx="4387841" cy="5196127"/>
          </a:xfrm>
          <a:prstGeom prst="rect">
            <a:avLst/>
          </a:prstGeom>
          <a:ln w="12700">
            <a:solidFill>
              <a:srgbClr val="000000"/>
            </a:solidFill>
          </a:ln>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rPr>
              <a:t>Special Function Cash/Check Payment</a:t>
            </a:r>
          </a:p>
        </p:txBody>
      </p:sp>
      <p:sp>
        <p:nvSpPr>
          <p:cNvPr id="9" name="Rectangle: Rounded Corners 7">
            <a:extLst>
              <a:ext uri="{FF2B5EF4-FFF2-40B4-BE49-F238E27FC236}">
                <a16:creationId xmlns:a16="http://schemas.microsoft.com/office/drawing/2014/main" id="{D7BA726E-7F61-494F-9FC2-91E329A2F21E}"/>
              </a:ext>
            </a:extLst>
          </p:cNvPr>
          <p:cNvSpPr/>
          <p:nvPr/>
        </p:nvSpPr>
        <p:spPr>
          <a:xfrm>
            <a:off x="5359750" y="1606472"/>
            <a:ext cx="2969276" cy="2962513"/>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For invoices paid in cash or check, write on the invoice “Paid Cash” or “Paid  Check.” Include the check number and date received. </a:t>
            </a:r>
          </a:p>
        </p:txBody>
      </p:sp>
      <p:sp>
        <p:nvSpPr>
          <p:cNvPr id="10" name="Rectangle 9">
            <a:extLst>
              <a:ext uri="{FF2B5EF4-FFF2-40B4-BE49-F238E27FC236}">
                <a16:creationId xmlns:a16="http://schemas.microsoft.com/office/drawing/2014/main" id="{C51264AA-AF09-48AA-9940-50150996D2CC}"/>
              </a:ext>
            </a:extLst>
          </p:cNvPr>
          <p:cNvSpPr/>
          <p:nvPr/>
        </p:nvSpPr>
        <p:spPr>
          <a:xfrm rot="20716740">
            <a:off x="969768" y="3189259"/>
            <a:ext cx="3661935" cy="1384995"/>
          </a:xfrm>
          <a:prstGeom prst="rect">
            <a:avLst/>
          </a:prstGeom>
          <a:noFill/>
        </p:spPr>
        <p:txBody>
          <a:bodyPr wrap="square" lIns="91440" tIns="45720" rIns="91440" bIns="4572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0000"/>
                </a:solidFill>
                <a:effectLst/>
                <a:uLnTx/>
                <a:uFillTx/>
                <a:latin typeface="Calibri"/>
                <a:ea typeface="+mn-ea"/>
                <a:cs typeface="+mn-cs"/>
              </a:rPr>
              <a:t>PAID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0000"/>
                </a:solidFill>
                <a:effectLst/>
                <a:uLnTx/>
                <a:uFillTx/>
                <a:latin typeface="Calibri"/>
                <a:ea typeface="+mn-ea"/>
                <a:cs typeface="+mn-cs"/>
              </a:rPr>
              <a:t>Check # 3387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C0504D"/>
                  </a:solidFill>
                  <a:prstDash val="solid"/>
                </a:ln>
                <a:solidFill>
                  <a:srgbClr val="C00000"/>
                </a:solidFill>
                <a:effectLst/>
                <a:uLnTx/>
                <a:uFillTx/>
                <a:latin typeface="Calibri"/>
                <a:ea typeface="+mn-ea"/>
                <a:cs typeface="+mn-cs"/>
              </a:rPr>
              <a:t>8-8-20</a:t>
            </a:r>
          </a:p>
        </p:txBody>
      </p:sp>
      <p:sp>
        <p:nvSpPr>
          <p:cNvPr id="14" name="Rectangle 13"/>
          <p:cNvSpPr/>
          <p:nvPr/>
        </p:nvSpPr>
        <p:spPr>
          <a:xfrm>
            <a:off x="1047307" y="5898224"/>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428307" y="5898224"/>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928857" y="5898224"/>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Logo&#10;&#10;Description automatically generated">
            <a:extLst>
              <a:ext uri="{FF2B5EF4-FFF2-40B4-BE49-F238E27FC236}">
                <a16:creationId xmlns:a16="http://schemas.microsoft.com/office/drawing/2014/main" id="{989279AB-EE10-4EE3-9D04-AC669FA10BF4}"/>
              </a:ext>
            </a:extLst>
          </p:cNvPr>
          <p:cNvPicPr>
            <a:picLocks noChangeAspect="1"/>
          </p:cNvPicPr>
          <p:nvPr/>
        </p:nvPicPr>
        <p:blipFill>
          <a:blip r:embed="rId4"/>
          <a:stretch>
            <a:fillRect/>
          </a:stretch>
        </p:blipFill>
        <p:spPr>
          <a:xfrm>
            <a:off x="8229600" y="274320"/>
            <a:ext cx="777240" cy="777240"/>
          </a:xfrm>
          <a:prstGeom prst="rect">
            <a:avLst/>
          </a:prstGeom>
        </p:spPr>
      </p:pic>
    </p:spTree>
    <p:extLst>
      <p:ext uri="{BB962C8B-B14F-4D97-AF65-F5344CB8AC3E}">
        <p14:creationId xmlns:p14="http://schemas.microsoft.com/office/powerpoint/2010/main" val="186168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lurry background&#10;&#10;Description automatically generated">
            <a:extLst>
              <a:ext uri="{FF2B5EF4-FFF2-40B4-BE49-F238E27FC236}">
                <a16:creationId xmlns:a16="http://schemas.microsoft.com/office/drawing/2014/main" id="{D57339C6-138C-1275-7560-6820B902F6D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a:stretch>
            <a:fillRect/>
          </a:stretch>
        </p:blipFill>
        <p:spPr>
          <a:xfrm>
            <a:off x="2300041" y="1349682"/>
            <a:ext cx="4387841" cy="5196127"/>
          </a:xfrm>
          <a:prstGeom prst="rect">
            <a:avLst/>
          </a:prstGeom>
          <a:ln w="12700">
            <a:solidFill>
              <a:srgbClr val="000000"/>
            </a:solidFill>
          </a:ln>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rPr>
              <a:t>Interfund Payments</a:t>
            </a:r>
          </a:p>
        </p:txBody>
      </p:sp>
      <p:sp>
        <p:nvSpPr>
          <p:cNvPr id="8" name="Rectangle: Rounded Corners 7">
            <a:extLst>
              <a:ext uri="{FF2B5EF4-FFF2-40B4-BE49-F238E27FC236}">
                <a16:creationId xmlns:a16="http://schemas.microsoft.com/office/drawing/2014/main" id="{D7BA726E-7F61-494F-9FC2-91E329A2F21E}"/>
              </a:ext>
            </a:extLst>
          </p:cNvPr>
          <p:cNvSpPr/>
          <p:nvPr/>
        </p:nvSpPr>
        <p:spPr>
          <a:xfrm>
            <a:off x="1687718" y="3335213"/>
            <a:ext cx="5768565" cy="1328023"/>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Send a clear, readable, copy of the invoice to Café Fiscal Support, 26th Floor, Beaudry, via school mail. </a:t>
            </a:r>
          </a:p>
        </p:txBody>
      </p:sp>
      <p:sp>
        <p:nvSpPr>
          <p:cNvPr id="11" name="Rectangle: Rounded Corners 7">
            <a:extLst>
              <a:ext uri="{FF2B5EF4-FFF2-40B4-BE49-F238E27FC236}">
                <a16:creationId xmlns:a16="http://schemas.microsoft.com/office/drawing/2014/main" id="{D7BA726E-7F61-494F-9FC2-91E329A2F21E}"/>
              </a:ext>
            </a:extLst>
          </p:cNvPr>
          <p:cNvSpPr/>
          <p:nvPr/>
        </p:nvSpPr>
        <p:spPr>
          <a:xfrm>
            <a:off x="1687718" y="4316519"/>
            <a:ext cx="5768565" cy="919401"/>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For Interfund payments, the complete funding line must be written on the invoice. </a:t>
            </a:r>
          </a:p>
        </p:txBody>
      </p:sp>
      <p:sp>
        <p:nvSpPr>
          <p:cNvPr id="12" name="Rectangle: Rounded Corners 7">
            <a:extLst>
              <a:ext uri="{FF2B5EF4-FFF2-40B4-BE49-F238E27FC236}">
                <a16:creationId xmlns:a16="http://schemas.microsoft.com/office/drawing/2014/main" id="{D7BA726E-7F61-494F-9FC2-91E329A2F21E}"/>
              </a:ext>
            </a:extLst>
          </p:cNvPr>
          <p:cNvSpPr/>
          <p:nvPr/>
        </p:nvSpPr>
        <p:spPr>
          <a:xfrm>
            <a:off x="3686160" y="5394640"/>
            <a:ext cx="4370183" cy="510778"/>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Customer must sign the invoice. </a:t>
            </a:r>
          </a:p>
        </p:txBody>
      </p:sp>
      <p:sp>
        <p:nvSpPr>
          <p:cNvPr id="3" name="Rounded Rectangle 2"/>
          <p:cNvSpPr/>
          <p:nvPr/>
        </p:nvSpPr>
        <p:spPr>
          <a:xfrm>
            <a:off x="2434859" y="5921682"/>
            <a:ext cx="1807535" cy="233917"/>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4242394" y="6082491"/>
            <a:ext cx="1193898" cy="361171"/>
          </a:xfrm>
          <a:prstGeom prst="roundRect">
            <a:avLst/>
          </a:prstGeom>
          <a:no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4316824" y="6082491"/>
            <a:ext cx="731520" cy="297711"/>
          </a:xfrm>
          <a:prstGeom prst="rect">
            <a:avLst/>
          </a:prstGeom>
          <a:noFill/>
        </p:spPr>
        <p:txBody>
          <a:bodyPr vert="horz" wrap="square" lIns="91440" tIns="45720" rIns="91440" bIns="45720" rtlCol="0" anchor="t">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French Script MT" panose="03020402040607040605" pitchFamily="66" charset="0"/>
                <a:ea typeface="+mn-ea"/>
                <a:cs typeface="+mn-cs"/>
              </a:rPr>
              <a:t>C. Braun</a:t>
            </a:r>
          </a:p>
        </p:txBody>
      </p:sp>
      <p:pic>
        <p:nvPicPr>
          <p:cNvPr id="10" name="Picture 9" descr="Logo&#10;&#10;Description automatically generated">
            <a:extLst>
              <a:ext uri="{FF2B5EF4-FFF2-40B4-BE49-F238E27FC236}">
                <a16:creationId xmlns:a16="http://schemas.microsoft.com/office/drawing/2014/main" id="{7A9D1F7E-6E2C-45D6-B2A9-18301D057034}"/>
              </a:ext>
            </a:extLst>
          </p:cNvPr>
          <p:cNvPicPr>
            <a:picLocks noChangeAspect="1"/>
          </p:cNvPicPr>
          <p:nvPr/>
        </p:nvPicPr>
        <p:blipFill>
          <a:blip r:embed="rId6"/>
          <a:stretch>
            <a:fillRect/>
          </a:stretch>
        </p:blipFill>
        <p:spPr>
          <a:xfrm>
            <a:off x="8229600" y="274320"/>
            <a:ext cx="777240" cy="777240"/>
          </a:xfrm>
          <a:prstGeom prst="rect">
            <a:avLst/>
          </a:prstGeom>
        </p:spPr>
      </p:pic>
    </p:spTree>
    <p:extLst>
      <p:ext uri="{BB962C8B-B14F-4D97-AF65-F5344CB8AC3E}">
        <p14:creationId xmlns:p14="http://schemas.microsoft.com/office/powerpoint/2010/main" val="80028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2" grpId="1" animBg="1"/>
      <p:bldP spid="3" grpId="0" animBg="1"/>
      <p:bldP spid="9" grpId="0" animBg="1"/>
      <p:bldP spid="9" grpId="1"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blurry background&#10;&#10;Description automatically generated">
            <a:extLst>
              <a:ext uri="{FF2B5EF4-FFF2-40B4-BE49-F238E27FC236}">
                <a16:creationId xmlns:a16="http://schemas.microsoft.com/office/drawing/2014/main" id="{1DF7537A-DB74-96D9-4427-3747D3B05E4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5"/>
          <a:stretch>
            <a:fillRect/>
          </a:stretch>
        </p:blipFill>
        <p:spPr>
          <a:xfrm>
            <a:off x="2378080" y="1333461"/>
            <a:ext cx="4387841" cy="5196127"/>
          </a:xfrm>
          <a:prstGeom prst="rect">
            <a:avLst/>
          </a:prstGeom>
          <a:ln w="12700">
            <a:solidFill>
              <a:srgbClr val="000000"/>
            </a:solidFill>
          </a:ln>
        </p:spPr>
      </p:pic>
      <p:sp>
        <p:nvSpPr>
          <p:cNvPr id="5" name="Title 1"/>
          <p:cNvSpPr>
            <a:spLocks noGrp="1"/>
          </p:cNvSpPr>
          <p:nvPr>
            <p:ph type="title"/>
          </p:nvPr>
        </p:nvSpPr>
        <p:spPr>
          <a:xfrm>
            <a:off x="457200" y="365760"/>
            <a:ext cx="8229600" cy="1143000"/>
          </a:xfrm>
        </p:spPr>
        <p:txBody>
          <a:bodyPr anchor="t">
            <a:noAutofit/>
          </a:bodyPr>
          <a:lstStyle/>
          <a:p>
            <a:r>
              <a:rPr lang="en-US" dirty="0">
                <a:solidFill>
                  <a:schemeClr val="bg1"/>
                </a:solidFill>
              </a:rPr>
              <a:t>Special Function Invoice Collections</a:t>
            </a:r>
          </a:p>
        </p:txBody>
      </p:sp>
      <p:sp>
        <p:nvSpPr>
          <p:cNvPr id="10" name="Rectangle: Rounded Corners 9">
            <a:extLst>
              <a:ext uri="{FF2B5EF4-FFF2-40B4-BE49-F238E27FC236}">
                <a16:creationId xmlns:a16="http://schemas.microsoft.com/office/drawing/2014/main" id="{9B015FC6-FFFD-4D22-B4E5-C4F39C13A8FF}"/>
              </a:ext>
            </a:extLst>
          </p:cNvPr>
          <p:cNvSpPr/>
          <p:nvPr/>
        </p:nvSpPr>
        <p:spPr>
          <a:xfrm>
            <a:off x="741461" y="2291145"/>
            <a:ext cx="7661078" cy="3337084"/>
          </a:xfrm>
          <a:prstGeom prst="roundRect">
            <a:avLst/>
          </a:prstGeom>
          <a:solidFill>
            <a:schemeClr val="bg1"/>
          </a:solidFill>
          <a:ln>
            <a:noFill/>
          </a:ln>
        </p:spPr>
        <p:txBody>
          <a:bodyPr wrap="square">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FA25D"/>
                </a:solidFill>
                <a:effectLst/>
                <a:uLnTx/>
                <a:uFillTx/>
                <a:latin typeface="Calibri"/>
                <a:ea typeface="+mn-ea"/>
                <a:cs typeface="+mn-cs"/>
              </a:rPr>
              <a:t>Include collections from the Special Function Invoice within the daily deposit. In the CMS bank deposit memo box enter: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3FA25D"/>
                </a:solidFill>
                <a:effectLst/>
                <a:uLnTx/>
                <a:uFillTx/>
                <a:latin typeface="Calibri"/>
                <a:ea typeface="+mn-ea"/>
                <a:cs typeface="+mn-cs"/>
              </a:rPr>
              <a:t>Invoice number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3FA25D"/>
                </a:solidFill>
                <a:effectLst/>
                <a:uLnTx/>
                <a:uFillTx/>
                <a:latin typeface="Calibri"/>
                <a:ea typeface="+mn-ea"/>
                <a:cs typeface="+mn-cs"/>
              </a:rPr>
              <a:t>Invoice amount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3FA25D"/>
                </a:solidFill>
                <a:effectLst/>
                <a:uLnTx/>
                <a:uFillTx/>
                <a:latin typeface="Calibri"/>
                <a:ea typeface="+mn-ea"/>
                <a:cs typeface="+mn-cs"/>
              </a:rPr>
              <a:t>Check number (if check received for payment)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3FA25D"/>
                </a:solidFill>
                <a:effectLst/>
                <a:uLnTx/>
                <a:uFillTx/>
                <a:latin typeface="Calibri"/>
                <a:ea typeface="+mn-ea"/>
                <a:cs typeface="+mn-cs"/>
              </a:rPr>
              <a:t>Funding line number (when applicable)</a:t>
            </a:r>
          </a:p>
        </p:txBody>
      </p:sp>
      <p:sp>
        <p:nvSpPr>
          <p:cNvPr id="7" name="Rounded Rectangle 6"/>
          <p:cNvSpPr/>
          <p:nvPr/>
        </p:nvSpPr>
        <p:spPr>
          <a:xfrm>
            <a:off x="6084186" y="1950145"/>
            <a:ext cx="786809" cy="244549"/>
          </a:xfrm>
          <a:prstGeom prst="roundRect">
            <a:avLst/>
          </a:prstGeom>
          <a:no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5539562" y="5736514"/>
            <a:ext cx="1189147" cy="200842"/>
          </a:xfrm>
          <a:prstGeom prst="roundRect">
            <a:avLst/>
          </a:prstGeom>
          <a:no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5801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blurry background&#10;&#10;Description automatically generated">
            <a:extLst>
              <a:ext uri="{FF2B5EF4-FFF2-40B4-BE49-F238E27FC236}">
                <a16:creationId xmlns:a16="http://schemas.microsoft.com/office/drawing/2014/main" id="{23A0E014-2FBD-ABB5-FE73-38C2C46F498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5"/>
          <a:stretch>
            <a:fillRect/>
          </a:stretch>
        </p:blipFill>
        <p:spPr>
          <a:xfrm>
            <a:off x="806516" y="1506013"/>
            <a:ext cx="4003228" cy="4926145"/>
          </a:xfrm>
          <a:prstGeom prst="rect">
            <a:avLst/>
          </a:prstGeom>
          <a:ln>
            <a:solidFill>
              <a:srgbClr val="000000"/>
            </a:solidFill>
          </a:ln>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rPr>
              <a:t>Special Function Invoice Instructions</a:t>
            </a:r>
          </a:p>
        </p:txBody>
      </p:sp>
      <p:sp>
        <p:nvSpPr>
          <p:cNvPr id="14" name="Rectangle 13"/>
          <p:cNvSpPr/>
          <p:nvPr/>
        </p:nvSpPr>
        <p:spPr>
          <a:xfrm>
            <a:off x="1047307" y="6058483"/>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428307" y="6058483"/>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928857" y="6058483"/>
            <a:ext cx="228600" cy="127590"/>
          </a:xfrm>
          <a:prstGeom prst="rect">
            <a:avLst/>
          </a:prstGeom>
          <a:solidFill>
            <a:srgbClr val="FFFFFF"/>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833717" y="6264399"/>
            <a:ext cx="854619" cy="182880"/>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6EA6"/>
              </a:solidFill>
              <a:effectLst/>
              <a:uLnTx/>
              <a:uFillTx/>
              <a:latin typeface="Calibri"/>
              <a:ea typeface="+mn-ea"/>
              <a:cs typeface="+mn-cs"/>
            </a:endParaRPr>
          </a:p>
        </p:txBody>
      </p:sp>
      <p:sp>
        <p:nvSpPr>
          <p:cNvPr id="12" name="Rounded Rectangle 11"/>
          <p:cNvSpPr/>
          <p:nvPr/>
        </p:nvSpPr>
        <p:spPr>
          <a:xfrm>
            <a:off x="3130895" y="6264399"/>
            <a:ext cx="731520" cy="182880"/>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6EA6"/>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D7BA726E-7F61-494F-9FC2-91E329A2F21E}"/>
              </a:ext>
            </a:extLst>
          </p:cNvPr>
          <p:cNvSpPr/>
          <p:nvPr/>
        </p:nvSpPr>
        <p:spPr>
          <a:xfrm>
            <a:off x="806515" y="3174112"/>
            <a:ext cx="4003229" cy="2145268"/>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Follow the instructions on the Cafeteria Invoice Excel template, for details on how to complete the invoice and cost forms.</a:t>
            </a:r>
          </a:p>
        </p:txBody>
      </p:sp>
      <p:sp>
        <p:nvSpPr>
          <p:cNvPr id="13" name="Rectangle: Rounded Corners 7">
            <a:extLst>
              <a:ext uri="{FF2B5EF4-FFF2-40B4-BE49-F238E27FC236}">
                <a16:creationId xmlns:a16="http://schemas.microsoft.com/office/drawing/2014/main" id="{D7BA726E-7F61-494F-9FC2-91E329A2F21E}"/>
              </a:ext>
            </a:extLst>
          </p:cNvPr>
          <p:cNvSpPr/>
          <p:nvPr/>
        </p:nvSpPr>
        <p:spPr>
          <a:xfrm>
            <a:off x="374574" y="2575215"/>
            <a:ext cx="2286000" cy="3614559"/>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Click on the </a:t>
            </a:r>
            <a:r>
              <a:rPr kumimoji="0" lang="en-US" sz="2400" b="0" i="0" u="none" strike="noStrike" kern="1200" cap="none" spc="0" normalizeH="0" baseline="0" noProof="0" dirty="0">
                <a:ln>
                  <a:noFill/>
                </a:ln>
                <a:solidFill>
                  <a:srgbClr val="506EA6"/>
                </a:solidFill>
                <a:effectLst/>
                <a:uLnTx/>
                <a:uFillTx/>
                <a:latin typeface="Calibri"/>
                <a:ea typeface="+mn-ea"/>
                <a:cs typeface="+mn-cs"/>
              </a:rPr>
              <a:t>“Instructions – Invoice” </a:t>
            </a:r>
            <a:r>
              <a:rPr kumimoji="0" lang="en-US" sz="2400" b="0" i="0" u="none" strike="noStrike" kern="1200" cap="none" spc="0" normalizeH="0" baseline="0" noProof="0" dirty="0">
                <a:ln>
                  <a:noFill/>
                </a:ln>
                <a:solidFill>
                  <a:srgbClr val="3FA25D"/>
                </a:solidFill>
                <a:effectLst/>
                <a:uLnTx/>
                <a:uFillTx/>
                <a:latin typeface="Calibri"/>
                <a:ea typeface="+mn-ea"/>
                <a:cs typeface="+mn-cs"/>
              </a:rPr>
              <a:t>tab at the bottom of the page to view the instructions for completing the invoice.</a:t>
            </a:r>
          </a:p>
        </p:txBody>
      </p:sp>
      <p:sp>
        <p:nvSpPr>
          <p:cNvPr id="18" name="Rectangle: Rounded Corners 7">
            <a:extLst>
              <a:ext uri="{FF2B5EF4-FFF2-40B4-BE49-F238E27FC236}">
                <a16:creationId xmlns:a16="http://schemas.microsoft.com/office/drawing/2014/main" id="{D7BA726E-7F61-494F-9FC2-91E329A2F21E}"/>
              </a:ext>
            </a:extLst>
          </p:cNvPr>
          <p:cNvSpPr/>
          <p:nvPr/>
        </p:nvSpPr>
        <p:spPr>
          <a:xfrm>
            <a:off x="2584129" y="2575215"/>
            <a:ext cx="2286000" cy="3614559"/>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Click on the </a:t>
            </a:r>
            <a:r>
              <a:rPr kumimoji="0" lang="en-US" sz="2400" b="0" i="0" u="none" strike="noStrike" kern="1200" cap="none" spc="0" normalizeH="0" baseline="0" noProof="0" dirty="0">
                <a:ln>
                  <a:noFill/>
                </a:ln>
                <a:solidFill>
                  <a:srgbClr val="506EA6"/>
                </a:solidFill>
                <a:effectLst/>
                <a:uLnTx/>
                <a:uFillTx/>
                <a:latin typeface="Calibri"/>
                <a:ea typeface="+mn-ea"/>
                <a:cs typeface="+mn-cs"/>
              </a:rPr>
              <a:t>“Instructions – Cost” </a:t>
            </a:r>
            <a:r>
              <a:rPr kumimoji="0" lang="en-US" sz="2400" b="0" i="0" u="none" strike="noStrike" kern="1200" cap="none" spc="0" normalizeH="0" baseline="0" noProof="0" dirty="0">
                <a:ln>
                  <a:noFill/>
                </a:ln>
                <a:solidFill>
                  <a:srgbClr val="3FA25D"/>
                </a:solidFill>
                <a:effectLst/>
                <a:uLnTx/>
                <a:uFillTx/>
                <a:latin typeface="Calibri"/>
                <a:ea typeface="+mn-ea"/>
                <a:cs typeface="+mn-cs"/>
              </a:rPr>
              <a:t>tab at the bottom of the page to view the instructions for completing the cost page.</a:t>
            </a:r>
          </a:p>
        </p:txBody>
      </p:sp>
      <p:pic>
        <p:nvPicPr>
          <p:cNvPr id="5" name="Picture 4"/>
          <p:cNvPicPr>
            <a:picLocks noChangeAspect="1"/>
          </p:cNvPicPr>
          <p:nvPr/>
        </p:nvPicPr>
        <p:blipFill>
          <a:blip r:embed="rId6"/>
          <a:stretch>
            <a:fillRect/>
          </a:stretch>
        </p:blipFill>
        <p:spPr>
          <a:xfrm>
            <a:off x="5388825" y="1506013"/>
            <a:ext cx="3358361" cy="4562302"/>
          </a:xfrm>
          <a:prstGeom prst="rect">
            <a:avLst/>
          </a:prstGeom>
          <a:ln>
            <a:solidFill>
              <a:srgbClr val="000000"/>
            </a:solidFill>
          </a:ln>
        </p:spPr>
      </p:pic>
      <p:pic>
        <p:nvPicPr>
          <p:cNvPr id="6" name="Picture 5"/>
          <p:cNvPicPr>
            <a:picLocks noChangeAspect="1"/>
          </p:cNvPicPr>
          <p:nvPr/>
        </p:nvPicPr>
        <p:blipFill>
          <a:blip r:embed="rId7"/>
          <a:stretch>
            <a:fillRect/>
          </a:stretch>
        </p:blipFill>
        <p:spPr>
          <a:xfrm>
            <a:off x="5388825" y="2649013"/>
            <a:ext cx="3358361" cy="2706651"/>
          </a:xfrm>
          <a:prstGeom prst="rect">
            <a:avLst/>
          </a:prstGeom>
          <a:ln>
            <a:solidFill>
              <a:srgbClr val="000000"/>
            </a:solidFill>
          </a:ln>
        </p:spPr>
      </p:pic>
      <p:pic>
        <p:nvPicPr>
          <p:cNvPr id="17" name="Picture 16" descr="Logo&#10;&#10;Description automatically generated">
            <a:extLst>
              <a:ext uri="{FF2B5EF4-FFF2-40B4-BE49-F238E27FC236}">
                <a16:creationId xmlns:a16="http://schemas.microsoft.com/office/drawing/2014/main" id="{2C882E31-8BD3-41C8-A2B5-5E715A17D2F5}"/>
              </a:ext>
            </a:extLst>
          </p:cNvPr>
          <p:cNvPicPr>
            <a:picLocks noChangeAspect="1"/>
          </p:cNvPicPr>
          <p:nvPr/>
        </p:nvPicPr>
        <p:blipFill>
          <a:blip r:embed="rId8"/>
          <a:stretch>
            <a:fillRect/>
          </a:stretch>
        </p:blipFill>
        <p:spPr>
          <a:xfrm>
            <a:off x="8229600" y="274320"/>
            <a:ext cx="777240" cy="777240"/>
          </a:xfrm>
          <a:prstGeom prst="rect">
            <a:avLst/>
          </a:prstGeom>
        </p:spPr>
      </p:pic>
    </p:spTree>
    <p:extLst>
      <p:ext uri="{BB962C8B-B14F-4D97-AF65-F5344CB8AC3E}">
        <p14:creationId xmlns:p14="http://schemas.microsoft.com/office/powerpoint/2010/main" val="302408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P spid="13" grpId="1"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5F24C06A-BC4A-0A80-C1FB-23522335F3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6" name="Title 1"/>
          <p:cNvSpPr txBox="1">
            <a:spLocks/>
          </p:cNvSpPr>
          <p:nvPr/>
        </p:nvSpPr>
        <p:spPr>
          <a:xfrm>
            <a:off x="2451095" y="1712507"/>
            <a:ext cx="4241810" cy="127635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8000" cap="none" dirty="0">
                <a:solidFill>
                  <a:srgbClr val="000000"/>
                </a:solidFill>
              </a:rPr>
              <a:t>Cafeteria Account Refund Requests</a:t>
            </a:r>
          </a:p>
        </p:txBody>
      </p:sp>
      <p:pic>
        <p:nvPicPr>
          <p:cNvPr id="3" name="Picture 2" descr="A blue and orange letters on a black background&#10;&#10;Description automatically generated">
            <a:extLst>
              <a:ext uri="{FF2B5EF4-FFF2-40B4-BE49-F238E27FC236}">
                <a16:creationId xmlns:a16="http://schemas.microsoft.com/office/drawing/2014/main" id="{58EA5AF4-F785-E468-51AE-1F7591ACF04E}"/>
              </a:ext>
            </a:extLst>
          </p:cNvPr>
          <p:cNvPicPr>
            <a:picLocks noChangeAspect="1"/>
          </p:cNvPicPr>
          <p:nvPr/>
        </p:nvPicPr>
        <p:blipFill>
          <a:blip r:embed="rId5"/>
          <a:stretch>
            <a:fillRect/>
          </a:stretch>
        </p:blipFill>
        <p:spPr>
          <a:xfrm>
            <a:off x="355732" y="259987"/>
            <a:ext cx="8432536" cy="1446550"/>
          </a:xfrm>
          <a:prstGeom prst="rect">
            <a:avLst/>
          </a:prstGeom>
        </p:spPr>
      </p:pic>
    </p:spTree>
    <p:extLst>
      <p:ext uri="{BB962C8B-B14F-4D97-AF65-F5344CB8AC3E}">
        <p14:creationId xmlns:p14="http://schemas.microsoft.com/office/powerpoint/2010/main" val="351405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and white blurry background&#10;&#10;Description automatically generated">
            <a:extLst>
              <a:ext uri="{FF2B5EF4-FFF2-40B4-BE49-F238E27FC236}">
                <a16:creationId xmlns:a16="http://schemas.microsoft.com/office/drawing/2014/main" id="{D497A0BF-FA7E-51F1-DF37-369C6882D2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rPr>
              <a:t>Cafeteria Account Refund Request</a:t>
            </a:r>
          </a:p>
        </p:txBody>
      </p:sp>
      <p:sp>
        <p:nvSpPr>
          <p:cNvPr id="8" name="Rectangle: Rounded Corners 7">
            <a:extLst>
              <a:ext uri="{FF2B5EF4-FFF2-40B4-BE49-F238E27FC236}">
                <a16:creationId xmlns:a16="http://schemas.microsoft.com/office/drawing/2014/main" id="{101283EB-0D2F-4531-AE4D-2101AF09269E}"/>
              </a:ext>
            </a:extLst>
          </p:cNvPr>
          <p:cNvSpPr/>
          <p:nvPr/>
        </p:nvSpPr>
        <p:spPr>
          <a:xfrm>
            <a:off x="684214" y="5995444"/>
            <a:ext cx="7775572" cy="715751"/>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FA25D"/>
                </a:solidFill>
                <a:effectLst/>
                <a:uLnTx/>
                <a:uFillTx/>
                <a:latin typeface="Calibri"/>
                <a:ea typeface="+mn-ea"/>
                <a:cs typeface="+mn-cs"/>
              </a:rPr>
              <a:t>The “Cafeteria Account Refund Request” is located on the Café LA website, Training and Resources page in the Financial section.</a:t>
            </a:r>
          </a:p>
        </p:txBody>
      </p:sp>
      <p:pic>
        <p:nvPicPr>
          <p:cNvPr id="11" name="Picture 10" descr="Logo&#10;&#10;Description automatically generated">
            <a:extLst>
              <a:ext uri="{FF2B5EF4-FFF2-40B4-BE49-F238E27FC236}">
                <a16:creationId xmlns:a16="http://schemas.microsoft.com/office/drawing/2014/main" id="{0D9DC1AF-E133-4D4B-BA35-274831376444}"/>
              </a:ext>
            </a:extLst>
          </p:cNvPr>
          <p:cNvPicPr>
            <a:picLocks noChangeAspect="1"/>
          </p:cNvPicPr>
          <p:nvPr/>
        </p:nvPicPr>
        <p:blipFill>
          <a:blip r:embed="rId5"/>
          <a:stretch>
            <a:fillRect/>
          </a:stretch>
        </p:blipFill>
        <p:spPr>
          <a:xfrm>
            <a:off x="8229600" y="274320"/>
            <a:ext cx="777240" cy="777240"/>
          </a:xfrm>
          <a:prstGeom prst="rect">
            <a:avLst/>
          </a:prstGeom>
        </p:spPr>
      </p:pic>
      <p:sp>
        <p:nvSpPr>
          <p:cNvPr id="9" name="Rectangle: Rounded Corners 7">
            <a:extLst>
              <a:ext uri="{FF2B5EF4-FFF2-40B4-BE49-F238E27FC236}">
                <a16:creationId xmlns:a16="http://schemas.microsoft.com/office/drawing/2014/main" id="{D7BA726E-7F61-494F-9FC2-91E329A2F21E}"/>
              </a:ext>
            </a:extLst>
          </p:cNvPr>
          <p:cNvSpPr/>
          <p:nvPr/>
        </p:nvSpPr>
        <p:spPr>
          <a:xfrm>
            <a:off x="4822285" y="2199067"/>
            <a:ext cx="4080858" cy="2088924"/>
          </a:xfrm>
          <a:prstGeom prst="roundRect">
            <a:avLst/>
          </a:prstGeom>
          <a:solidFill>
            <a:schemeClr val="bg1"/>
          </a:solidFill>
          <a:ln>
            <a:noFill/>
          </a:ln>
        </p:spPr>
        <p:txBody>
          <a:bodyPr wrap="squar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Please </a:t>
            </a:r>
            <a:r>
              <a:rPr lang="en-US" sz="2400" dirty="0">
                <a:solidFill>
                  <a:srgbClr val="3FA25D"/>
                </a:solidFill>
                <a:latin typeface="Calibri"/>
              </a:rPr>
              <a:t>complete the Food Services Manager portion at the bottom of the form and submit to Café Fiscal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A25D"/>
                </a:solidFill>
                <a:effectLst/>
                <a:uLnTx/>
                <a:uFillTx/>
                <a:latin typeface="Calibri"/>
                <a:ea typeface="+mn-ea"/>
                <a:cs typeface="+mn-cs"/>
              </a:rPr>
              <a:t>26</a:t>
            </a:r>
            <a:r>
              <a:rPr kumimoji="0" lang="en-US" sz="2400" b="0" i="0" u="none" strike="noStrike" kern="1200" cap="none" spc="0" normalizeH="0" baseline="30000" noProof="0" dirty="0">
                <a:ln>
                  <a:noFill/>
                </a:ln>
                <a:solidFill>
                  <a:srgbClr val="3FA25D"/>
                </a:solidFill>
                <a:effectLst/>
                <a:uLnTx/>
                <a:uFillTx/>
                <a:latin typeface="Calibri"/>
                <a:ea typeface="+mn-ea"/>
                <a:cs typeface="+mn-cs"/>
              </a:rPr>
              <a:t>th</a:t>
            </a:r>
            <a:r>
              <a:rPr kumimoji="0" lang="en-US" sz="2400" b="0" i="0" u="none" strike="noStrike" kern="1200" cap="none" spc="0" normalizeH="0" baseline="0" noProof="0" dirty="0">
                <a:ln>
                  <a:noFill/>
                </a:ln>
                <a:solidFill>
                  <a:srgbClr val="3FA25D"/>
                </a:solidFill>
                <a:effectLst/>
                <a:uLnTx/>
                <a:uFillTx/>
                <a:latin typeface="Calibri"/>
                <a:ea typeface="+mn-ea"/>
                <a:cs typeface="+mn-cs"/>
              </a:rPr>
              <a:t> Floor, Beaudry Building.</a:t>
            </a:r>
          </a:p>
        </p:txBody>
      </p:sp>
      <p:grpSp>
        <p:nvGrpSpPr>
          <p:cNvPr id="6" name="Group 5">
            <a:extLst>
              <a:ext uri="{FF2B5EF4-FFF2-40B4-BE49-F238E27FC236}">
                <a16:creationId xmlns:a16="http://schemas.microsoft.com/office/drawing/2014/main" id="{61D55D20-6EAE-458E-A9F3-2C95BF87175C}"/>
              </a:ext>
            </a:extLst>
          </p:cNvPr>
          <p:cNvGrpSpPr/>
          <p:nvPr/>
        </p:nvGrpSpPr>
        <p:grpSpPr>
          <a:xfrm>
            <a:off x="240857" y="1165059"/>
            <a:ext cx="4368852" cy="4680751"/>
            <a:chOff x="240857" y="1165059"/>
            <a:chExt cx="4368852" cy="4680751"/>
          </a:xfrm>
        </p:grpSpPr>
        <p:grpSp>
          <p:nvGrpSpPr>
            <p:cNvPr id="5" name="Group 4">
              <a:extLst>
                <a:ext uri="{FF2B5EF4-FFF2-40B4-BE49-F238E27FC236}">
                  <a16:creationId xmlns:a16="http://schemas.microsoft.com/office/drawing/2014/main" id="{02864012-E2E2-4665-9888-D5AB58A18B15}"/>
                </a:ext>
              </a:extLst>
            </p:cNvPr>
            <p:cNvGrpSpPr/>
            <p:nvPr/>
          </p:nvGrpSpPr>
          <p:grpSpPr>
            <a:xfrm>
              <a:off x="240857" y="1165059"/>
              <a:ext cx="4368852" cy="4680751"/>
              <a:chOff x="240857" y="1297034"/>
              <a:chExt cx="4368852" cy="4680751"/>
            </a:xfrm>
          </p:grpSpPr>
          <p:pic>
            <p:nvPicPr>
              <p:cNvPr id="3" name="Picture 2">
                <a:extLst>
                  <a:ext uri="{FF2B5EF4-FFF2-40B4-BE49-F238E27FC236}">
                    <a16:creationId xmlns:a16="http://schemas.microsoft.com/office/drawing/2014/main" id="{5ABDCDE6-EDD1-43AB-BAB8-849372261579}"/>
                  </a:ext>
                </a:extLst>
              </p:cNvPr>
              <p:cNvPicPr>
                <a:picLocks noChangeAspect="1"/>
              </p:cNvPicPr>
              <p:nvPr/>
            </p:nvPicPr>
            <p:blipFill rotWithShape="1">
              <a:blip r:embed="rId6"/>
              <a:srcRect l="1607" t="64099" r="1910" b="2336"/>
              <a:stretch/>
            </p:blipFill>
            <p:spPr>
              <a:xfrm>
                <a:off x="240857" y="4287991"/>
                <a:ext cx="4368852" cy="1689794"/>
              </a:xfrm>
              <a:prstGeom prst="rect">
                <a:avLst/>
              </a:prstGeom>
              <a:ln w="9525">
                <a:solidFill>
                  <a:srgbClr val="000000"/>
                </a:solidFill>
              </a:ln>
            </p:spPr>
          </p:pic>
          <p:pic>
            <p:nvPicPr>
              <p:cNvPr id="12" name="Picture 11">
                <a:extLst>
                  <a:ext uri="{FF2B5EF4-FFF2-40B4-BE49-F238E27FC236}">
                    <a16:creationId xmlns:a16="http://schemas.microsoft.com/office/drawing/2014/main" id="{75A5D9FF-26AA-4494-B9CB-B40127781157}"/>
                  </a:ext>
                </a:extLst>
              </p:cNvPr>
              <p:cNvPicPr>
                <a:picLocks noChangeAspect="1"/>
              </p:cNvPicPr>
              <p:nvPr/>
            </p:nvPicPr>
            <p:blipFill rotWithShape="1">
              <a:blip r:embed="rId6"/>
              <a:srcRect l="1607" r="1910" b="40589"/>
              <a:stretch/>
            </p:blipFill>
            <p:spPr>
              <a:xfrm>
                <a:off x="240857" y="1297034"/>
                <a:ext cx="4368852" cy="2990957"/>
              </a:xfrm>
              <a:prstGeom prst="rect">
                <a:avLst/>
              </a:prstGeom>
              <a:ln w="9525">
                <a:solidFill>
                  <a:srgbClr val="000000"/>
                </a:solidFill>
              </a:ln>
            </p:spPr>
          </p:pic>
        </p:grpSp>
        <p:sp>
          <p:nvSpPr>
            <p:cNvPr id="4" name="Rectangle 3">
              <a:extLst>
                <a:ext uri="{FF2B5EF4-FFF2-40B4-BE49-F238E27FC236}">
                  <a16:creationId xmlns:a16="http://schemas.microsoft.com/office/drawing/2014/main" id="{5D7FCF39-5D59-419D-BE8D-7112B108FE87}"/>
                </a:ext>
              </a:extLst>
            </p:cNvPr>
            <p:cNvSpPr/>
            <p:nvPr/>
          </p:nvSpPr>
          <p:spPr>
            <a:xfrm>
              <a:off x="240857" y="4148153"/>
              <a:ext cx="4368852" cy="914400"/>
            </a:xfrm>
            <a:prstGeom prst="rect">
              <a:avLst/>
            </a:prstGeom>
            <a:solidFill>
              <a:srgbClr val="FFFFFF">
                <a:alpha val="0"/>
              </a:srgbClr>
            </a:solidFill>
            <a:ln w="38100">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664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D1319BD6-5A98-9576-D6E0-8BDD41C2730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6" name="Title 1"/>
          <p:cNvSpPr txBox="1">
            <a:spLocks/>
          </p:cNvSpPr>
          <p:nvPr/>
        </p:nvSpPr>
        <p:spPr>
          <a:xfrm>
            <a:off x="2810793" y="2381250"/>
            <a:ext cx="3522414" cy="127635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8000" cap="none" dirty="0">
                <a:solidFill>
                  <a:srgbClr val="000000"/>
                </a:solidFill>
              </a:rPr>
              <a:t>Change Funds</a:t>
            </a:r>
          </a:p>
        </p:txBody>
      </p:sp>
      <p:pic>
        <p:nvPicPr>
          <p:cNvPr id="3" name="Picture 2" descr="A blue and orange letters on a black background&#10;&#10;Description automatically generated">
            <a:extLst>
              <a:ext uri="{FF2B5EF4-FFF2-40B4-BE49-F238E27FC236}">
                <a16:creationId xmlns:a16="http://schemas.microsoft.com/office/drawing/2014/main" id="{B4E507FB-6D61-D511-8763-2291B8710ADF}"/>
              </a:ext>
            </a:extLst>
          </p:cNvPr>
          <p:cNvPicPr>
            <a:picLocks noChangeAspect="1"/>
          </p:cNvPicPr>
          <p:nvPr/>
        </p:nvPicPr>
        <p:blipFill>
          <a:blip r:embed="rId5"/>
          <a:stretch>
            <a:fillRect/>
          </a:stretch>
        </p:blipFill>
        <p:spPr>
          <a:xfrm>
            <a:off x="355732" y="259987"/>
            <a:ext cx="8432536" cy="1446550"/>
          </a:xfrm>
          <a:prstGeom prst="rect">
            <a:avLst/>
          </a:prstGeom>
        </p:spPr>
      </p:pic>
      <p:pic>
        <p:nvPicPr>
          <p:cNvPr id="7" name="Picture 6" descr="A cash register with money in it&#10;&#10;Description automatically generated">
            <a:extLst>
              <a:ext uri="{FF2B5EF4-FFF2-40B4-BE49-F238E27FC236}">
                <a16:creationId xmlns:a16="http://schemas.microsoft.com/office/drawing/2014/main" id="{0E6A3954-22E0-F814-BCBB-60DD4AD5583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 b="97556" l="4000" r="93889">
                        <a14:foregroundMark x1="38111" y1="10000" x2="62556" y2="28667"/>
                        <a14:foregroundMark x1="34444" y1="1444" x2="34444" y2="1444"/>
                        <a14:foregroundMark x1="92556" y1="20444" x2="92556" y2="20444"/>
                        <a14:foregroundMark x1="93778" y1="19667" x2="90889" y2="53000"/>
                        <a14:foregroundMark x1="93889" y1="47778" x2="93889" y2="47778"/>
                        <a14:foregroundMark x1="65889" y1="94222" x2="7778" y2="68556"/>
                        <a14:foregroundMark x1="7667" y1="55556" x2="13444" y2="59111"/>
                        <a14:foregroundMark x1="4111" y1="67000" x2="4111" y2="67000"/>
                        <a14:foregroundMark x1="65222" y1="97556" x2="65222" y2="97556"/>
                        <a14:backgroundMark x1="3889" y1="67111" x2="3889" y2="67111"/>
                      </a14:backgroundRemoval>
                    </a14:imgEffect>
                  </a14:imgLayer>
                </a14:imgProps>
              </a:ext>
              <a:ext uri="{837473B0-CC2E-450A-ABE3-18F120FF3D39}">
                <a1611:picAttrSrcUrl xmlns:a1611="http://schemas.microsoft.com/office/drawing/2016/11/main" r:id="rId8"/>
              </a:ext>
            </a:extLst>
          </a:blip>
          <a:stretch>
            <a:fillRect/>
          </a:stretch>
        </p:blipFill>
        <p:spPr>
          <a:xfrm>
            <a:off x="5685183" y="3429000"/>
            <a:ext cx="3273286" cy="3273286"/>
          </a:xfrm>
          <a:prstGeom prst="rect">
            <a:avLst/>
          </a:prstGeom>
        </p:spPr>
      </p:pic>
      <p:pic>
        <p:nvPicPr>
          <p:cNvPr id="9" name="Picture 8" descr="A blue zippered bag with a key&#10;&#10;Description automatically generated">
            <a:extLst>
              <a:ext uri="{FF2B5EF4-FFF2-40B4-BE49-F238E27FC236}">
                <a16:creationId xmlns:a16="http://schemas.microsoft.com/office/drawing/2014/main" id="{C553FB95-8CF7-D046-D2C6-4220D8DA13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90" b="90609" l="7184" r="90326">
                        <a14:foregroundMark x1="11398" y1="26374" x2="8621" y2="41858"/>
                        <a14:foregroundMark x1="8621" y1="41858" x2="9291" y2="50050"/>
                        <a14:foregroundMark x1="22031" y1="17682" x2="16379" y2="28971"/>
                        <a14:foregroundMark x1="7184" y1="25175" x2="7184" y2="25175"/>
                        <a14:foregroundMark x1="54406" y1="33067" x2="66284" y2="45554"/>
                        <a14:foregroundMark x1="67337" y1="37862" x2="47510" y2="48452"/>
                        <a14:foregroundMark x1="67816" y1="34665" x2="49617" y2="50450"/>
                        <a14:foregroundMark x1="90326" y1="21279" x2="90326" y2="21279"/>
                        <a14:foregroundMark x1="9674" y1="90609" x2="9674" y2="90609"/>
                      </a14:backgroundRemoval>
                    </a14:imgEffect>
                  </a14:imgLayer>
                </a14:imgProps>
              </a:ext>
              <a:ext uri="{837473B0-CC2E-450A-ABE3-18F120FF3D39}">
                <a1611:picAttrSrcUrl xmlns:a1611="http://schemas.microsoft.com/office/drawing/2016/11/main" r:id="rId11"/>
              </a:ext>
            </a:extLst>
          </a:blip>
          <a:stretch>
            <a:fillRect/>
          </a:stretch>
        </p:blipFill>
        <p:spPr>
          <a:xfrm>
            <a:off x="458988" y="3911823"/>
            <a:ext cx="2592326" cy="2485554"/>
          </a:xfrm>
          <a:prstGeom prst="rect">
            <a:avLst/>
          </a:prstGeom>
        </p:spPr>
      </p:pic>
      <p:pic>
        <p:nvPicPr>
          <p:cNvPr id="11" name="Picture 10" descr="A blue and orange letters on a black background&#10;&#10;Description automatically generated">
            <a:extLst>
              <a:ext uri="{FF2B5EF4-FFF2-40B4-BE49-F238E27FC236}">
                <a16:creationId xmlns:a16="http://schemas.microsoft.com/office/drawing/2014/main" id="{4D41B34E-E297-4E22-B369-1C32038D0687}"/>
              </a:ext>
            </a:extLst>
          </p:cNvPr>
          <p:cNvPicPr>
            <a:picLocks noChangeAspect="1"/>
          </p:cNvPicPr>
          <p:nvPr/>
        </p:nvPicPr>
        <p:blipFill>
          <a:blip r:embed="rId5"/>
          <a:stretch>
            <a:fillRect/>
          </a:stretch>
        </p:blipFill>
        <p:spPr>
          <a:xfrm rot="20529314">
            <a:off x="1776048" y="4893864"/>
            <a:ext cx="457200" cy="78430"/>
          </a:xfrm>
          <a:prstGeom prst="rect">
            <a:avLst/>
          </a:prstGeom>
        </p:spPr>
      </p:pic>
    </p:spTree>
    <p:extLst>
      <p:ext uri="{BB962C8B-B14F-4D97-AF65-F5344CB8AC3E}">
        <p14:creationId xmlns:p14="http://schemas.microsoft.com/office/powerpoint/2010/main" val="377848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blurry background&#10;&#10;Description automatically generated">
            <a:extLst>
              <a:ext uri="{FF2B5EF4-FFF2-40B4-BE49-F238E27FC236}">
                <a16:creationId xmlns:a16="http://schemas.microsoft.com/office/drawing/2014/main" id="{E707B7C7-97AE-EF72-0B49-1457A67539E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oAutofit/>
          </a:bodyPr>
          <a:lstStyle/>
          <a:p>
            <a:r>
              <a:rPr lang="en-US" b="1" dirty="0">
                <a:solidFill>
                  <a:schemeClr val="bg1"/>
                </a:solidFill>
              </a:rPr>
              <a:t>Change Fund Forms</a:t>
            </a:r>
          </a:p>
        </p:txBody>
      </p:sp>
      <p:sp>
        <p:nvSpPr>
          <p:cNvPr id="16" name="Rectangle: Rounded Corners 15"/>
          <p:cNvSpPr/>
          <p:nvPr/>
        </p:nvSpPr>
        <p:spPr>
          <a:xfrm>
            <a:off x="691120" y="3976520"/>
            <a:ext cx="7941742" cy="919401"/>
          </a:xfrm>
          <a:prstGeom prst="roundRect">
            <a:avLst/>
          </a:prstGeom>
          <a:solidFill>
            <a:schemeClr val="bg1"/>
          </a:solidFill>
          <a:ln>
            <a:noFill/>
          </a:ln>
        </p:spPr>
        <p:txBody>
          <a:bodyPr wrap="square">
            <a:noAutofit/>
          </a:bodyPr>
          <a:lstStyle/>
          <a:p>
            <a:r>
              <a:rPr lang="en-US" sz="2400" b="1" dirty="0">
                <a:solidFill>
                  <a:srgbClr val="3FA25D"/>
                </a:solidFill>
              </a:rPr>
              <a:t>“Decrease Change Fund” </a:t>
            </a:r>
            <a:r>
              <a:rPr lang="en-US" sz="2400" dirty="0">
                <a:solidFill>
                  <a:srgbClr val="3FA25D"/>
                </a:solidFill>
              </a:rPr>
              <a:t>Deposit the approved amount and make a note of the amount in the bank deposit memo box.</a:t>
            </a:r>
          </a:p>
        </p:txBody>
      </p:sp>
      <p:sp>
        <p:nvSpPr>
          <p:cNvPr id="14" name="Rectangle: Rounded Corners 13"/>
          <p:cNvSpPr/>
          <p:nvPr/>
        </p:nvSpPr>
        <p:spPr>
          <a:xfrm>
            <a:off x="691120" y="2501091"/>
            <a:ext cx="7941742" cy="1328023"/>
          </a:xfrm>
          <a:prstGeom prst="roundRect">
            <a:avLst/>
          </a:prstGeom>
          <a:solidFill>
            <a:schemeClr val="bg1"/>
          </a:solidFill>
          <a:ln>
            <a:noFill/>
          </a:ln>
        </p:spPr>
        <p:txBody>
          <a:bodyPr wrap="square">
            <a:noAutofit/>
          </a:bodyPr>
          <a:lstStyle/>
          <a:p>
            <a:r>
              <a:rPr lang="en-US" sz="2400" b="1" dirty="0">
                <a:solidFill>
                  <a:srgbClr val="3FA25D"/>
                </a:solidFill>
              </a:rPr>
              <a:t>“Increase Change Fund”</a:t>
            </a:r>
            <a:r>
              <a:rPr lang="en-US" sz="2400" dirty="0">
                <a:solidFill>
                  <a:srgbClr val="3FA25D"/>
                </a:solidFill>
              </a:rPr>
              <a:t> Do not use collections to add to the change fund. A check will be issued by Café Fiscal in the amount approved.</a:t>
            </a:r>
          </a:p>
        </p:txBody>
      </p:sp>
      <p:sp>
        <p:nvSpPr>
          <p:cNvPr id="17" name="Rectangle: Rounded Corners 16"/>
          <p:cNvSpPr/>
          <p:nvPr/>
        </p:nvSpPr>
        <p:spPr>
          <a:xfrm>
            <a:off x="691120" y="5043328"/>
            <a:ext cx="7941742" cy="1328023"/>
          </a:xfrm>
          <a:prstGeom prst="roundRect">
            <a:avLst/>
          </a:prstGeom>
          <a:solidFill>
            <a:schemeClr val="bg1"/>
          </a:solidFill>
          <a:ln>
            <a:noFill/>
          </a:ln>
        </p:spPr>
        <p:txBody>
          <a:bodyPr wrap="square">
            <a:noAutofit/>
          </a:bodyPr>
          <a:lstStyle/>
          <a:p>
            <a:r>
              <a:rPr lang="en-US" sz="2400" b="1" dirty="0">
                <a:solidFill>
                  <a:srgbClr val="3FA25D"/>
                </a:solidFill>
              </a:rPr>
              <a:t>“Turnover of Change Fund” </a:t>
            </a:r>
            <a:r>
              <a:rPr lang="en-US" sz="2400" dirty="0">
                <a:solidFill>
                  <a:srgbClr val="3FA25D"/>
                </a:solidFill>
              </a:rPr>
              <a:t>is completed when the physical hand off of the fund from the outgoing manager to the incoming manager takes place.</a:t>
            </a:r>
          </a:p>
        </p:txBody>
      </p:sp>
      <p:sp>
        <p:nvSpPr>
          <p:cNvPr id="20" name="Rectangle 19"/>
          <p:cNvSpPr/>
          <p:nvPr/>
        </p:nvSpPr>
        <p:spPr>
          <a:xfrm>
            <a:off x="457200" y="1188720"/>
            <a:ext cx="8337485" cy="954107"/>
          </a:xfrm>
          <a:prstGeom prst="rect">
            <a:avLst/>
          </a:prstGeom>
        </p:spPr>
        <p:txBody>
          <a:bodyPr wrap="square">
            <a:noAutofit/>
          </a:bodyPr>
          <a:lstStyle/>
          <a:p>
            <a:pPr marL="0" lvl="1" indent="0">
              <a:spcBef>
                <a:spcPts val="0"/>
              </a:spcBef>
              <a:spcAft>
                <a:spcPts val="1000"/>
              </a:spcAft>
              <a:buNone/>
            </a:pPr>
            <a:r>
              <a:rPr lang="en-US" sz="2800" dirty="0">
                <a:solidFill>
                  <a:schemeClr val="bg1"/>
                </a:solidFill>
              </a:rPr>
              <a:t>Always obtain approval from Café Fiscal before making changes to the change fund. Use the applicable form. </a:t>
            </a:r>
          </a:p>
        </p:txBody>
      </p:sp>
    </p:spTree>
    <p:extLst>
      <p:ext uri="{BB962C8B-B14F-4D97-AF65-F5344CB8AC3E}">
        <p14:creationId xmlns:p14="http://schemas.microsoft.com/office/powerpoint/2010/main" val="328793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14C57944-88C4-B8A1-9D87-7E68F10BDCF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effectLst>
                  <a:outerShdw blurRad="38100" dist="38100" dir="2700000" algn="tl">
                    <a:srgbClr val="000000">
                      <a:alpha val="43137"/>
                    </a:srgbClr>
                  </a:outerShdw>
                </a:effectLst>
              </a:rPr>
              <a:t>Café Fiscal Contact Information</a:t>
            </a:r>
          </a:p>
        </p:txBody>
      </p:sp>
      <p:sp>
        <p:nvSpPr>
          <p:cNvPr id="3" name="Content Placeholder 2"/>
          <p:cNvSpPr>
            <a:spLocks noGrp="1"/>
          </p:cNvSpPr>
          <p:nvPr>
            <p:ph idx="1"/>
          </p:nvPr>
        </p:nvSpPr>
        <p:spPr>
          <a:xfrm>
            <a:off x="457200" y="1188720"/>
            <a:ext cx="8156614" cy="5572935"/>
          </a:xfrm>
        </p:spPr>
        <p:txBody>
          <a:bodyPr>
            <a:noAutofit/>
          </a:bodyPr>
          <a:lstStyle/>
          <a:p>
            <a:pPr>
              <a:spcBef>
                <a:spcPts val="400"/>
              </a:spcBef>
              <a:spcAft>
                <a:spcPts val="400"/>
              </a:spcAft>
            </a:pPr>
            <a:r>
              <a:rPr lang="en-US" sz="2600" b="1" dirty="0">
                <a:solidFill>
                  <a:schemeClr val="bg1"/>
                </a:solidFill>
                <a:effectLst>
                  <a:outerShdw blurRad="38100" dist="38100" dir="2700000" algn="tl">
                    <a:srgbClr val="000000">
                      <a:alpha val="43137"/>
                    </a:srgbClr>
                  </a:outerShdw>
                </a:effectLst>
              </a:rPr>
              <a:t>Special Function cafeteria invoices:</a:t>
            </a:r>
            <a:endParaRPr lang="en-US" sz="2400" b="1"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Sandra Joya – </a:t>
            </a:r>
            <a:r>
              <a:rPr lang="en-US" sz="2400" dirty="0">
                <a:solidFill>
                  <a:schemeClr val="bg1"/>
                </a:solidFill>
                <a:effectLst>
                  <a:outerShdw blurRad="38100" dist="38100" dir="2700000" algn="tl">
                    <a:srgbClr val="000000">
                      <a:alpha val="43137"/>
                    </a:srgbClr>
                  </a:outerShdw>
                </a:effectLst>
                <a:hlinkClick r:id="rId5">
                  <a:extLst>
                    <a:ext uri="{A12FA001-AC4F-418D-AE19-62706E023703}">
                      <ahyp:hlinkClr xmlns:ahyp="http://schemas.microsoft.com/office/drawing/2018/hyperlinkcolor" val="tx"/>
                    </a:ext>
                  </a:extLst>
                </a:hlinkClick>
              </a:rPr>
              <a:t>sandra.joya@lausd.net</a:t>
            </a:r>
            <a:endParaRPr lang="en-US" sz="2400" dirty="0">
              <a:solidFill>
                <a:schemeClr val="bg1"/>
              </a:solidFill>
              <a:effectLst>
                <a:outerShdw blurRad="38100" dist="38100" dir="2700000" algn="tl">
                  <a:srgbClr val="000000">
                    <a:alpha val="43137"/>
                  </a:srgbClr>
                </a:outerShdw>
              </a:effectLst>
            </a:endParaRPr>
          </a:p>
          <a:p>
            <a:pPr>
              <a:spcBef>
                <a:spcPts val="400"/>
              </a:spcBef>
              <a:spcAft>
                <a:spcPts val="400"/>
              </a:spcAft>
            </a:pPr>
            <a:r>
              <a:rPr lang="en-US" sz="2600" b="1" dirty="0">
                <a:solidFill>
                  <a:schemeClr val="bg1"/>
                </a:solidFill>
                <a:effectLst>
                  <a:outerShdw blurRad="38100" dist="38100" dir="2700000" algn="tl">
                    <a:srgbClr val="000000">
                      <a:alpha val="43137"/>
                    </a:srgbClr>
                  </a:outerShdw>
                </a:effectLst>
              </a:rPr>
              <a:t>Direct delivery invoices and vendor payments</a:t>
            </a:r>
            <a:endParaRPr lang="en-US" sz="2400" b="1"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Melissa Regalado – </a:t>
            </a:r>
            <a:r>
              <a:rPr lang="en-US" sz="2400" u="sng" dirty="0">
                <a:solidFill>
                  <a:schemeClr val="bg1"/>
                </a:solidFill>
                <a:effectLst>
                  <a:outerShdw blurRad="38100" dist="38100" dir="2700000" algn="tl">
                    <a:srgbClr val="000000">
                      <a:alpha val="43137"/>
                    </a:srgbClr>
                  </a:outerShdw>
                </a:effectLst>
                <a:hlinkClick r:id="rId6">
                  <a:extLst>
                    <a:ext uri="{A12FA001-AC4F-418D-AE19-62706E023703}">
                      <ahyp:hlinkClr xmlns:ahyp="http://schemas.microsoft.com/office/drawing/2018/hyperlinkcolor" val="tx"/>
                    </a:ext>
                  </a:extLst>
                </a:hlinkClick>
              </a:rPr>
              <a:t>melissa.regalado@lausd.net</a:t>
            </a:r>
            <a:endParaRPr lang="en-US" sz="2400" dirty="0">
              <a:solidFill>
                <a:schemeClr val="bg1"/>
              </a:solidFill>
              <a:effectLst>
                <a:outerShdw blurRad="38100" dist="38100" dir="2700000" algn="tl">
                  <a:srgbClr val="000000">
                    <a:alpha val="43137"/>
                  </a:srgbClr>
                </a:outerShdw>
              </a:effectLst>
            </a:endParaRPr>
          </a:p>
          <a:p>
            <a:pPr>
              <a:spcBef>
                <a:spcPts val="400"/>
              </a:spcBef>
              <a:spcAft>
                <a:spcPts val="400"/>
              </a:spcAft>
            </a:pPr>
            <a:r>
              <a:rPr lang="en-US" sz="2600" b="1" dirty="0">
                <a:solidFill>
                  <a:schemeClr val="bg1"/>
                </a:solidFill>
                <a:effectLst>
                  <a:outerShdw blurRad="38100" dist="38100" dir="2700000" algn="tl">
                    <a:srgbClr val="000000">
                      <a:alpha val="43137"/>
                    </a:srgbClr>
                  </a:outerShdw>
                </a:effectLst>
              </a:rPr>
              <a:t> Cash deposits and Bank Reconciliation</a:t>
            </a:r>
            <a:endParaRPr lang="en-US" sz="2400" b="1"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Allis Wong – </a:t>
            </a:r>
            <a:r>
              <a:rPr lang="en-US" sz="2400" u="sng" dirty="0">
                <a:solidFill>
                  <a:schemeClr val="bg1"/>
                </a:solidFill>
                <a:effectLst>
                  <a:outerShdw blurRad="38100" dist="38100" dir="2700000" algn="tl">
                    <a:srgbClr val="000000">
                      <a:alpha val="43137"/>
                    </a:srgbClr>
                  </a:outerShdw>
                </a:effectLst>
                <a:hlinkClick r:id="rId7">
                  <a:extLst>
                    <a:ext uri="{A12FA001-AC4F-418D-AE19-62706E023703}">
                      <ahyp:hlinkClr xmlns:ahyp="http://schemas.microsoft.com/office/drawing/2018/hyperlinkcolor" val="tx"/>
                    </a:ext>
                  </a:extLst>
                </a:hlinkClick>
              </a:rPr>
              <a:t>allis.wong@lausd.net</a:t>
            </a:r>
            <a:endParaRPr lang="en-US" sz="2400" dirty="0">
              <a:solidFill>
                <a:schemeClr val="bg1"/>
              </a:solidFill>
              <a:effectLst>
                <a:outerShdw blurRad="38100" dist="38100" dir="2700000" algn="tl">
                  <a:srgbClr val="000000">
                    <a:alpha val="43137"/>
                  </a:srgbClr>
                </a:outerShdw>
              </a:effectLst>
            </a:endParaRPr>
          </a:p>
          <a:p>
            <a:pPr>
              <a:spcBef>
                <a:spcPts val="400"/>
              </a:spcBef>
              <a:spcAft>
                <a:spcPts val="400"/>
              </a:spcAft>
            </a:pPr>
            <a:r>
              <a:rPr lang="en-US" sz="2600" b="1" dirty="0">
                <a:solidFill>
                  <a:schemeClr val="bg1"/>
                </a:solidFill>
                <a:effectLst>
                  <a:outerShdw blurRad="38100" dist="38100" dir="2700000" algn="tl">
                    <a:srgbClr val="000000">
                      <a:alpha val="43137"/>
                    </a:srgbClr>
                  </a:outerShdw>
                </a:effectLst>
              </a:rPr>
              <a:t> Meal Counts</a:t>
            </a:r>
            <a:endParaRPr lang="en-US" sz="2400" b="1"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Henry Cheah – </a:t>
            </a:r>
            <a:r>
              <a:rPr lang="en-US" sz="2400" u="sng" dirty="0">
                <a:solidFill>
                  <a:schemeClr val="bg1"/>
                </a:solidFill>
                <a:effectLst>
                  <a:outerShdw blurRad="38100" dist="38100" dir="2700000" algn="tl">
                    <a:srgbClr val="000000">
                      <a:alpha val="43137"/>
                    </a:srgbClr>
                  </a:outerShdw>
                </a:effectLst>
                <a:hlinkClick r:id="rId8">
                  <a:extLst>
                    <a:ext uri="{A12FA001-AC4F-418D-AE19-62706E023703}">
                      <ahyp:hlinkClr xmlns:ahyp="http://schemas.microsoft.com/office/drawing/2018/hyperlinkcolor" val="tx"/>
                    </a:ext>
                  </a:extLst>
                </a:hlinkClick>
              </a:rPr>
              <a:t>henry.cheah@lausd.net</a:t>
            </a:r>
            <a:endParaRPr lang="en-US" sz="2400" dirty="0">
              <a:solidFill>
                <a:schemeClr val="bg1"/>
              </a:solidFill>
              <a:effectLst>
                <a:outerShdw blurRad="38100" dist="38100" dir="2700000" algn="tl">
                  <a:srgbClr val="000000">
                    <a:alpha val="43137"/>
                  </a:srgbClr>
                </a:outerShdw>
              </a:effectLst>
            </a:endParaRPr>
          </a:p>
          <a:p>
            <a:pPr>
              <a:spcBef>
                <a:spcPts val="400"/>
              </a:spcBef>
              <a:spcAft>
                <a:spcPts val="400"/>
              </a:spcAft>
            </a:pPr>
            <a:r>
              <a:rPr lang="en-US" b="1" dirty="0">
                <a:solidFill>
                  <a:schemeClr val="bg1"/>
                </a:solidFill>
                <a:effectLst>
                  <a:outerShdw blurRad="38100" dist="38100" dir="2700000" algn="tl">
                    <a:srgbClr val="000000">
                      <a:alpha val="43137"/>
                    </a:srgbClr>
                  </a:outerShdw>
                </a:effectLst>
              </a:rPr>
              <a:t> </a:t>
            </a:r>
            <a:r>
              <a:rPr lang="en-US" sz="2600" b="1" dirty="0">
                <a:solidFill>
                  <a:schemeClr val="bg1"/>
                </a:solidFill>
                <a:effectLst>
                  <a:outerShdw blurRad="38100" dist="38100" dir="2700000" algn="tl">
                    <a:srgbClr val="000000">
                      <a:alpha val="43137"/>
                    </a:srgbClr>
                  </a:outerShdw>
                </a:effectLst>
              </a:rPr>
              <a:t>Other Café Fiscal matters</a:t>
            </a:r>
            <a:endParaRPr lang="en-US" sz="2400" b="1"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Brenda Li – </a:t>
            </a:r>
            <a:r>
              <a:rPr lang="en-US" sz="2400" dirty="0">
                <a:solidFill>
                  <a:schemeClr val="bg1"/>
                </a:solidFill>
                <a:effectLst>
                  <a:outerShdw blurRad="38100" dist="38100" dir="2700000" algn="tl">
                    <a:srgbClr val="000000">
                      <a:alpha val="43137"/>
                    </a:srgbClr>
                  </a:outerShdw>
                </a:effectLst>
                <a:hlinkClick r:id="rId9">
                  <a:extLst>
                    <a:ext uri="{A12FA001-AC4F-418D-AE19-62706E023703}">
                      <ahyp:hlinkClr xmlns:ahyp="http://schemas.microsoft.com/office/drawing/2018/hyperlinkcolor" val="tx"/>
                    </a:ext>
                  </a:extLst>
                </a:hlinkClick>
              </a:rPr>
              <a:t>hong.li@lausd.net</a:t>
            </a:r>
            <a:endParaRPr lang="en-US" sz="2400" dirty="0">
              <a:solidFill>
                <a:schemeClr val="bg1"/>
              </a:solidFill>
              <a:effectLst>
                <a:outerShdw blurRad="38100" dist="38100" dir="2700000" algn="tl">
                  <a:srgbClr val="000000">
                    <a:alpha val="43137"/>
                  </a:srgbClr>
                </a:outerShdw>
              </a:effectLst>
            </a:endParaRPr>
          </a:p>
          <a:p>
            <a:pPr marL="914400" lvl="1" indent="-342900">
              <a:spcBef>
                <a:spcPts val="400"/>
              </a:spcBef>
              <a:spcAft>
                <a:spcPts val="400"/>
              </a:spcAft>
            </a:pPr>
            <a:r>
              <a:rPr lang="en-US" sz="2400" dirty="0">
                <a:solidFill>
                  <a:schemeClr val="bg1"/>
                </a:solidFill>
                <a:effectLst>
                  <a:outerShdw blurRad="38100" dist="38100" dir="2700000" algn="tl">
                    <a:srgbClr val="000000">
                      <a:alpha val="43137"/>
                    </a:srgbClr>
                  </a:outerShdw>
                </a:effectLst>
              </a:rPr>
              <a:t>Michael Villaroman –</a:t>
            </a:r>
            <a:r>
              <a:rPr lang="en-US" sz="2400" u="sng" dirty="0">
                <a:solidFill>
                  <a:schemeClr val="bg1"/>
                </a:solidFill>
                <a:effectLst>
                  <a:outerShdw blurRad="38100" dist="38100" dir="2700000" algn="tl">
                    <a:srgbClr val="000000">
                      <a:alpha val="43137"/>
                    </a:srgbClr>
                  </a:outerShdw>
                </a:effectLst>
                <a:hlinkClick r:id="rId10">
                  <a:extLst>
                    <a:ext uri="{A12FA001-AC4F-418D-AE19-62706E023703}">
                      <ahyp:hlinkClr xmlns:ahyp="http://schemas.microsoft.com/office/drawing/2018/hyperlinkcolor" val="tx"/>
                    </a:ext>
                  </a:extLst>
                </a:hlinkClick>
              </a:rPr>
              <a:t>michael.villaroman@lausd.net</a:t>
            </a:r>
            <a:r>
              <a:rPr lang="en-US" sz="2400" dirty="0">
                <a:solidFill>
                  <a:schemeClr val="bg1"/>
                </a:solidFill>
                <a:effectLst>
                  <a:outerShdw blurRad="38100" dist="38100" dir="2700000" algn="tl">
                    <a:srgbClr val="000000">
                      <a:alpha val="43137"/>
                    </a:srgbClr>
                  </a:outerShdw>
                </a:effectLst>
              </a:rPr>
              <a:t> </a:t>
            </a:r>
          </a:p>
          <a:p>
            <a:pPr>
              <a:spcBef>
                <a:spcPts val="400"/>
              </a:spcBef>
              <a:spcAft>
                <a:spcPts val="400"/>
              </a:spcAft>
            </a:pPr>
            <a:endParaRPr lang="en-US" sz="2600" b="1" dirty="0">
              <a:effectLst>
                <a:outerShdw blurRad="38100" dist="38100" dir="2700000" algn="tl">
                  <a:srgbClr val="000000">
                    <a:alpha val="43137"/>
                  </a:srgbClr>
                </a:outerShdw>
              </a:effectLst>
            </a:endParaRPr>
          </a:p>
        </p:txBody>
      </p:sp>
      <p:pic>
        <p:nvPicPr>
          <p:cNvPr id="6" name="Picture 5" descr="A building with columns and a dollar sign&#10;&#10;Description automatically generated">
            <a:extLst>
              <a:ext uri="{FF2B5EF4-FFF2-40B4-BE49-F238E27FC236}">
                <a16:creationId xmlns:a16="http://schemas.microsoft.com/office/drawing/2014/main" id="{DCFC4DC9-73B3-E0E4-25E2-C76599EAB9A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837473B0-CC2E-450A-ABE3-18F120FF3D39}">
                <a1611:picAttrSrcUrl xmlns:a1611="http://schemas.microsoft.com/office/drawing/2016/11/main" r:id="rId13"/>
              </a:ext>
            </a:extLst>
          </a:blip>
          <a:stretch>
            <a:fillRect/>
          </a:stretch>
        </p:blipFill>
        <p:spPr>
          <a:xfrm>
            <a:off x="6373505" y="3098582"/>
            <a:ext cx="2624919" cy="3243078"/>
          </a:xfrm>
          <a:prstGeom prst="rect">
            <a:avLst/>
          </a:prstGeom>
        </p:spPr>
      </p:pic>
    </p:spTree>
    <p:extLst>
      <p:ext uri="{BB962C8B-B14F-4D97-AF65-F5344CB8AC3E}">
        <p14:creationId xmlns:p14="http://schemas.microsoft.com/office/powerpoint/2010/main" val="2675310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690DEC2E-85F8-E70F-C95E-D1281226468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pic>
        <p:nvPicPr>
          <p:cNvPr id="3" name="Picture 2" descr="A blue and orange letters on a black background&#10;&#10;Description automatically generated">
            <a:extLst>
              <a:ext uri="{FF2B5EF4-FFF2-40B4-BE49-F238E27FC236}">
                <a16:creationId xmlns:a16="http://schemas.microsoft.com/office/drawing/2014/main" id="{823CF81B-C74B-4033-F720-834154157ACC}"/>
              </a:ext>
            </a:extLst>
          </p:cNvPr>
          <p:cNvPicPr>
            <a:picLocks noChangeAspect="1"/>
          </p:cNvPicPr>
          <p:nvPr/>
        </p:nvPicPr>
        <p:blipFill>
          <a:blip r:embed="rId5"/>
          <a:stretch>
            <a:fillRect/>
          </a:stretch>
        </p:blipFill>
        <p:spPr>
          <a:xfrm>
            <a:off x="355732" y="259987"/>
            <a:ext cx="8432536" cy="1446550"/>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6" name="Title 1"/>
          <p:cNvSpPr txBox="1">
            <a:spLocks/>
          </p:cNvSpPr>
          <p:nvPr/>
        </p:nvSpPr>
        <p:spPr>
          <a:xfrm>
            <a:off x="1601086" y="1794841"/>
            <a:ext cx="5941828" cy="2212015"/>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gn="ctr"/>
            <a:r>
              <a:rPr lang="en-US" sz="7200" cap="none" dirty="0">
                <a:solidFill>
                  <a:srgbClr val="000000"/>
                </a:solidFill>
              </a:rPr>
              <a:t>Attendance</a:t>
            </a:r>
          </a:p>
          <a:p>
            <a:pPr algn="ctr"/>
            <a:r>
              <a:rPr lang="en-US" sz="7200" cap="none" dirty="0">
                <a:solidFill>
                  <a:srgbClr val="000000"/>
                </a:solidFill>
              </a:rPr>
              <a:t>Enrollment</a:t>
            </a:r>
          </a:p>
          <a:p>
            <a:pPr algn="ctr"/>
            <a:r>
              <a:rPr lang="en-US" sz="7200" cap="none" dirty="0">
                <a:solidFill>
                  <a:srgbClr val="000000"/>
                </a:solidFill>
              </a:rPr>
              <a:t>Variances</a:t>
            </a:r>
          </a:p>
        </p:txBody>
      </p:sp>
      <p:pic>
        <p:nvPicPr>
          <p:cNvPr id="10" name="Picture 9" descr="A attendance tracking chart with numbers and a black text&#10;&#10;Description automatically generated with medium confidence">
            <a:extLst>
              <a:ext uri="{FF2B5EF4-FFF2-40B4-BE49-F238E27FC236}">
                <a16:creationId xmlns:a16="http://schemas.microsoft.com/office/drawing/2014/main" id="{77B52D34-D1A1-6A9A-D37B-66AB8DF775D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299791" y="5075168"/>
            <a:ext cx="2544417" cy="1673501"/>
          </a:xfrm>
          <a:prstGeom prst="rect">
            <a:avLst/>
          </a:prstGeom>
          <a:ln w="12700">
            <a:solidFill>
              <a:srgbClr val="000000"/>
            </a:solidFill>
          </a:ln>
        </p:spPr>
      </p:pic>
      <p:pic>
        <p:nvPicPr>
          <p:cNvPr id="12" name="Picture 11" descr="A green check mark on a white background&#10;&#10;Description automatically generated">
            <a:extLst>
              <a:ext uri="{FF2B5EF4-FFF2-40B4-BE49-F238E27FC236}">
                <a16:creationId xmlns:a16="http://schemas.microsoft.com/office/drawing/2014/main" id="{79B3DE7D-CA62-D6A1-9B64-C6F89A6BA77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02" b="94776" l="6220" r="93780">
                        <a14:foregroundMark x1="6220" y1="50746" x2="6220" y2="50746"/>
                        <a14:foregroundMark x1="38659" y1="92040" x2="38659" y2="92040"/>
                        <a14:foregroundMark x1="94024" y1="7836" x2="94024" y2="7836"/>
                        <a14:foregroundMark x1="36585" y1="94900" x2="36585" y2="94900"/>
                        <a14:foregroundMark x1="89634" y1="4602" x2="89634" y2="4602"/>
                      </a14:backgroundRemoval>
                    </a14:imgEffect>
                  </a14:imgLayer>
                </a14:imgProps>
              </a:ext>
              <a:ext uri="{837473B0-CC2E-450A-ABE3-18F120FF3D39}">
                <a1611:picAttrSrcUrl xmlns:a1611="http://schemas.microsoft.com/office/drawing/2016/11/main" r:id="rId10"/>
              </a:ext>
            </a:extLst>
          </a:blip>
          <a:stretch>
            <a:fillRect/>
          </a:stretch>
        </p:blipFill>
        <p:spPr>
          <a:xfrm>
            <a:off x="4150686" y="5645426"/>
            <a:ext cx="842627" cy="826186"/>
          </a:xfrm>
          <a:prstGeom prst="rect">
            <a:avLst/>
          </a:prstGeom>
        </p:spPr>
      </p:pic>
    </p:spTree>
    <p:extLst>
      <p:ext uri="{BB962C8B-B14F-4D97-AF65-F5344CB8AC3E}">
        <p14:creationId xmlns:p14="http://schemas.microsoft.com/office/powerpoint/2010/main" val="942631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lurry background&#10;&#10;Description automatically generated">
            <a:extLst>
              <a:ext uri="{FF2B5EF4-FFF2-40B4-BE49-F238E27FC236}">
                <a16:creationId xmlns:a16="http://schemas.microsoft.com/office/drawing/2014/main" id="{9F65950B-A60D-8079-99C6-CFF8A2F617F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Edit Check Report</a:t>
            </a:r>
          </a:p>
        </p:txBody>
      </p:sp>
      <p:sp>
        <p:nvSpPr>
          <p:cNvPr id="3" name="Content Placeholder 2"/>
          <p:cNvSpPr>
            <a:spLocks noGrp="1"/>
          </p:cNvSpPr>
          <p:nvPr>
            <p:ph idx="1"/>
          </p:nvPr>
        </p:nvSpPr>
        <p:spPr>
          <a:xfrm>
            <a:off x="457200" y="1188720"/>
            <a:ext cx="7540315" cy="4023360"/>
          </a:xfrm>
        </p:spPr>
        <p:txBody>
          <a:bodyPr>
            <a:noAutofit/>
          </a:bodyPr>
          <a:lstStyle/>
          <a:p>
            <a:pPr marL="0" lvl="1" indent="0">
              <a:spcBef>
                <a:spcPts val="0"/>
              </a:spcBef>
              <a:spcAft>
                <a:spcPts val="1000"/>
              </a:spcAft>
              <a:buNone/>
            </a:pPr>
            <a:r>
              <a:rPr lang="en-US" sz="2800" dirty="0">
                <a:solidFill>
                  <a:schemeClr val="bg1"/>
                </a:solidFill>
              </a:rPr>
              <a:t>Check the meal counts in the “Edit Check” report against the schools enrollment and attendance each day. </a:t>
            </a:r>
          </a:p>
          <a:p>
            <a:pPr marL="685800" lvl="2" indent="-457200">
              <a:spcBef>
                <a:spcPts val="0"/>
              </a:spcBef>
              <a:spcAft>
                <a:spcPts val="400"/>
              </a:spcAft>
              <a:buFont typeface="Wingdings" panose="05000000000000000000" pitchFamily="2" charset="2"/>
              <a:buChar char="Ø"/>
            </a:pPr>
            <a:r>
              <a:rPr lang="en-US" sz="2600" dirty="0">
                <a:solidFill>
                  <a:schemeClr val="bg1"/>
                </a:solidFill>
              </a:rPr>
              <a:t>If meal count is low due to minimum day, put a note in the bank deposit memo box </a:t>
            </a:r>
          </a:p>
          <a:p>
            <a:pPr marL="685800" lvl="2" indent="-457200">
              <a:spcBef>
                <a:spcPts val="0"/>
              </a:spcBef>
              <a:spcAft>
                <a:spcPts val="400"/>
              </a:spcAft>
              <a:buFont typeface="Wingdings" panose="05000000000000000000" pitchFamily="2" charset="2"/>
              <a:buChar char="Ø"/>
            </a:pPr>
            <a:r>
              <a:rPr lang="en-US" sz="2600" dirty="0">
                <a:solidFill>
                  <a:schemeClr val="bg1"/>
                </a:solidFill>
              </a:rPr>
              <a:t>An “Out of Compliance” issue is caused when the meal count is higher than the “Daily Attendance Factor”</a:t>
            </a:r>
          </a:p>
          <a:p>
            <a:pPr marL="1143000" lvl="3" indent="-457200">
              <a:spcBef>
                <a:spcPts val="0"/>
              </a:spcBef>
              <a:spcAft>
                <a:spcPts val="400"/>
              </a:spcAft>
              <a:buFont typeface="Arial" panose="020B0604020202020204" pitchFamily="34" charset="0"/>
              <a:buChar char="•"/>
            </a:pPr>
            <a:r>
              <a:rPr lang="en-US" sz="2400" dirty="0">
                <a:solidFill>
                  <a:schemeClr val="bg1"/>
                </a:solidFill>
              </a:rPr>
              <a:t>Note the reason in the bank deposit memo box</a:t>
            </a:r>
          </a:p>
          <a:p>
            <a:pPr marL="685800" lvl="3" indent="0">
              <a:spcBef>
                <a:spcPts val="0"/>
              </a:spcBef>
              <a:spcAft>
                <a:spcPts val="400"/>
              </a:spcAft>
              <a:buNone/>
            </a:pPr>
            <a:r>
              <a:rPr lang="en-US" sz="2400" dirty="0"/>
              <a:t> </a:t>
            </a:r>
          </a:p>
        </p:txBody>
      </p:sp>
      <p:sp>
        <p:nvSpPr>
          <p:cNvPr id="4" name="TextBox 3"/>
          <p:cNvSpPr txBox="1"/>
          <p:nvPr/>
        </p:nvSpPr>
        <p:spPr>
          <a:xfrm>
            <a:off x="440607" y="5343708"/>
            <a:ext cx="8272131" cy="1188720"/>
          </a:xfrm>
          <a:prstGeom prst="rect">
            <a:avLst/>
          </a:prstGeom>
          <a:solidFill>
            <a:schemeClr val="bg1"/>
          </a:solidFill>
          <a:ln>
            <a:noFill/>
          </a:ln>
        </p:spPr>
        <p:txBody>
          <a:bodyPr vert="horz" wrap="square" lIns="91440" tIns="45720" rIns="91440" bIns="45720" rtlCol="0" anchor="t">
            <a:noAutofit/>
          </a:bodyPr>
          <a:lstStyle/>
          <a:p>
            <a:r>
              <a:rPr lang="en-US" sz="2400" cap="none" dirty="0">
                <a:solidFill>
                  <a:srgbClr val="3FA25D"/>
                </a:solidFill>
              </a:rPr>
              <a:t>In addition, on the Daily Entry screen; check the “No Meals Served” box for breakfast, lunch or supper that have no meals served for the day. This will help in reducing missing meal counts.</a:t>
            </a:r>
          </a:p>
        </p:txBody>
      </p:sp>
    </p:spTree>
    <p:extLst>
      <p:ext uri="{BB962C8B-B14F-4D97-AF65-F5344CB8AC3E}">
        <p14:creationId xmlns:p14="http://schemas.microsoft.com/office/powerpoint/2010/main" val="3581430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and white blurry background&#10;&#10;Description automatically generated">
            <a:extLst>
              <a:ext uri="{FF2B5EF4-FFF2-40B4-BE49-F238E27FC236}">
                <a16:creationId xmlns:a16="http://schemas.microsoft.com/office/drawing/2014/main" id="{05B548CA-3AE1-F437-3A25-0277910A327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CMS Daily Entry Attendance Tab</a:t>
            </a:r>
          </a:p>
        </p:txBody>
      </p:sp>
      <p:sp>
        <p:nvSpPr>
          <p:cNvPr id="3" name="Content Placeholder 2"/>
          <p:cNvSpPr>
            <a:spLocks noGrp="1"/>
          </p:cNvSpPr>
          <p:nvPr>
            <p:ph idx="1"/>
          </p:nvPr>
        </p:nvSpPr>
        <p:spPr>
          <a:xfrm>
            <a:off x="5484867" y="1188720"/>
            <a:ext cx="3547431" cy="4812175"/>
          </a:xfrm>
        </p:spPr>
        <p:txBody>
          <a:bodyPr>
            <a:noAutofit/>
          </a:bodyPr>
          <a:lstStyle/>
          <a:p>
            <a:pPr marL="0" lvl="1" indent="0">
              <a:spcBef>
                <a:spcPts val="0"/>
              </a:spcBef>
              <a:spcAft>
                <a:spcPts val="1000"/>
              </a:spcAft>
              <a:buNone/>
            </a:pPr>
            <a:r>
              <a:rPr lang="en-US" dirty="0">
                <a:solidFill>
                  <a:schemeClr val="bg1"/>
                </a:solidFill>
              </a:rPr>
              <a:t>In the CMS Daily Entry Attendance tab, enter the correct enrollment for non-POS sites (</a:t>
            </a:r>
            <a:r>
              <a:rPr lang="en-US" dirty="0" err="1">
                <a:solidFill>
                  <a:schemeClr val="bg1"/>
                </a:solidFill>
              </a:rPr>
              <a:t>offsites</a:t>
            </a:r>
            <a:r>
              <a:rPr lang="en-US" dirty="0">
                <a:solidFill>
                  <a:schemeClr val="bg1"/>
                </a:solidFill>
              </a:rPr>
              <a:t>) and pricing sites every day.</a:t>
            </a:r>
            <a:endParaRPr lang="en-US" sz="2600" dirty="0">
              <a:solidFill>
                <a:schemeClr val="bg1"/>
              </a:solidFill>
            </a:endParaRPr>
          </a:p>
        </p:txBody>
      </p:sp>
      <p:pic>
        <p:nvPicPr>
          <p:cNvPr id="4" name="Picture 3"/>
          <p:cNvPicPr>
            <a:picLocks noChangeAspect="1"/>
          </p:cNvPicPr>
          <p:nvPr/>
        </p:nvPicPr>
        <p:blipFill>
          <a:blip r:embed="rId5"/>
          <a:stretch>
            <a:fillRect/>
          </a:stretch>
        </p:blipFill>
        <p:spPr>
          <a:xfrm>
            <a:off x="283721" y="1961768"/>
            <a:ext cx="5109649" cy="3590736"/>
          </a:xfrm>
          <a:prstGeom prst="rect">
            <a:avLst/>
          </a:prstGeom>
        </p:spPr>
      </p:pic>
      <p:sp>
        <p:nvSpPr>
          <p:cNvPr id="5" name="Rounded Rectangle 4"/>
          <p:cNvSpPr/>
          <p:nvPr/>
        </p:nvSpPr>
        <p:spPr>
          <a:xfrm>
            <a:off x="857396" y="3207181"/>
            <a:ext cx="1192192" cy="265814"/>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6" name="Rounded Rectangle 5"/>
          <p:cNvSpPr/>
          <p:nvPr/>
        </p:nvSpPr>
        <p:spPr>
          <a:xfrm>
            <a:off x="3379156" y="2743789"/>
            <a:ext cx="548640" cy="265814"/>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7" name="Rectangle 6"/>
          <p:cNvSpPr/>
          <p:nvPr/>
        </p:nvSpPr>
        <p:spPr>
          <a:xfrm>
            <a:off x="1538318" y="2221970"/>
            <a:ext cx="731520" cy="82296"/>
          </a:xfrm>
          <a:prstGeom prst="rect">
            <a:avLst/>
          </a:prstGeom>
          <a:solidFill>
            <a:schemeClr val="bg1">
              <a:lumMod val="95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8" name="TextBox 7"/>
          <p:cNvSpPr txBox="1"/>
          <p:nvPr/>
        </p:nvSpPr>
        <p:spPr>
          <a:xfrm>
            <a:off x="5715979" y="3626746"/>
            <a:ext cx="2948114" cy="2450592"/>
          </a:xfrm>
          <a:prstGeom prst="rect">
            <a:avLst/>
          </a:prstGeom>
          <a:noFill/>
        </p:spPr>
        <p:txBody>
          <a:bodyPr vert="horz" wrap="square" lIns="91440" tIns="45720" rIns="91440" bIns="45720" rtlCol="0" anchor="t">
            <a:noAutofit/>
          </a:bodyPr>
          <a:lstStyle/>
          <a:p>
            <a:pPr marL="342900" indent="-342900">
              <a:buFont typeface="Wingdings" panose="05000000000000000000" pitchFamily="2" charset="2"/>
              <a:buChar char="Ø"/>
            </a:pPr>
            <a:r>
              <a:rPr lang="en-US" sz="2400" cap="none" dirty="0">
                <a:solidFill>
                  <a:schemeClr val="bg1"/>
                </a:solidFill>
              </a:rPr>
              <a:t>Enter enrollment by “approved Free” and Approved Reduced” students</a:t>
            </a:r>
          </a:p>
          <a:p>
            <a:pPr marL="342900" indent="-342900">
              <a:buFont typeface="Wingdings" panose="05000000000000000000" pitchFamily="2" charset="2"/>
              <a:buChar char="Ø"/>
            </a:pPr>
            <a:r>
              <a:rPr lang="en-US" sz="2400" dirty="0">
                <a:solidFill>
                  <a:schemeClr val="bg1"/>
                </a:solidFill>
              </a:rPr>
              <a:t>This will prevent out of compliance issues</a:t>
            </a:r>
            <a:endParaRPr lang="en-US" sz="2400" cap="none" dirty="0">
              <a:solidFill>
                <a:schemeClr val="bg1"/>
              </a:solidFill>
            </a:endParaRPr>
          </a:p>
        </p:txBody>
      </p:sp>
      <p:sp>
        <p:nvSpPr>
          <p:cNvPr id="9" name="Rounded Rectangle 8"/>
          <p:cNvSpPr/>
          <p:nvPr/>
        </p:nvSpPr>
        <p:spPr>
          <a:xfrm>
            <a:off x="2165280" y="3207181"/>
            <a:ext cx="1280160" cy="265814"/>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
        <p:nvSpPr>
          <p:cNvPr id="10" name="Rounded Rectangle 9"/>
          <p:cNvSpPr/>
          <p:nvPr/>
        </p:nvSpPr>
        <p:spPr>
          <a:xfrm>
            <a:off x="3561693" y="3207181"/>
            <a:ext cx="1463040" cy="265814"/>
          </a:xfrm>
          <a:prstGeom prst="roundRect">
            <a:avLst/>
          </a:prstGeom>
          <a:solidFill>
            <a:srgbClr val="FFFFFF">
              <a:alpha val="0"/>
            </a:srgbClr>
          </a:solidFill>
          <a:ln w="28575">
            <a:solidFill>
              <a:srgbClr val="506EA6"/>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3402712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blurry background&#10;&#10;Description automatically generated">
            <a:extLst>
              <a:ext uri="{FF2B5EF4-FFF2-40B4-BE49-F238E27FC236}">
                <a16:creationId xmlns:a16="http://schemas.microsoft.com/office/drawing/2014/main" id="{0C7BF624-D8E7-650B-CCF0-6F38C9EE51E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8674" name="Rectangle 4">
            <a:extLst>
              <a:ext uri="{FF2B5EF4-FFF2-40B4-BE49-F238E27FC236}">
                <a16:creationId xmlns:a16="http://schemas.microsoft.com/office/drawing/2014/main" id="{B26E89BA-AC0F-4FBA-89E8-564BA9C8FDE8}"/>
              </a:ext>
            </a:extLst>
          </p:cNvPr>
          <p:cNvSpPr>
            <a:spLocks noGrp="1" noChangeArrowheads="1"/>
          </p:cNvSpPr>
          <p:nvPr>
            <p:ph type="ctrTitle"/>
          </p:nvPr>
        </p:nvSpPr>
        <p:spPr>
          <a:xfrm>
            <a:off x="685800" y="1598795"/>
            <a:ext cx="7772400" cy="1470025"/>
          </a:xfrm>
        </p:spPr>
        <p:txBody>
          <a:bodyPr>
            <a:noAutofit/>
          </a:bodyPr>
          <a:lstStyle/>
          <a:p>
            <a:pPr eaLnBrk="1" hangingPunct="1"/>
            <a:r>
              <a:rPr lang="en-US" altLang="en-US" dirty="0">
                <a:solidFill>
                  <a:schemeClr val="bg1"/>
                </a:solidFill>
              </a:rPr>
              <a:t>Refer to your Orientation Packet for a complete list of important reminders from Café Fiscal.</a:t>
            </a:r>
          </a:p>
        </p:txBody>
      </p:sp>
      <p:sp>
        <p:nvSpPr>
          <p:cNvPr id="28675" name="Rectangle 5">
            <a:extLst>
              <a:ext uri="{FF2B5EF4-FFF2-40B4-BE49-F238E27FC236}">
                <a16:creationId xmlns:a16="http://schemas.microsoft.com/office/drawing/2014/main" id="{FF4A4490-3E31-44C7-AF17-FA55ECDD7C80}"/>
              </a:ext>
            </a:extLst>
          </p:cNvPr>
          <p:cNvSpPr>
            <a:spLocks noGrp="1" noChangeArrowheads="1"/>
          </p:cNvSpPr>
          <p:nvPr>
            <p:ph type="subTitle" idx="1"/>
          </p:nvPr>
        </p:nvSpPr>
        <p:spPr>
          <a:xfrm>
            <a:off x="1828800" y="3886200"/>
            <a:ext cx="5645150" cy="1096963"/>
          </a:xfrm>
        </p:spPr>
        <p:txBody>
          <a:bodyPr>
            <a:noAutofit/>
          </a:bodyPr>
          <a:lstStyle/>
          <a:p>
            <a:pPr eaLnBrk="1" hangingPunct="1"/>
            <a:r>
              <a:rPr lang="en-US" altLang="en-US" sz="4000" dirty="0">
                <a:solidFill>
                  <a:schemeClr val="bg1"/>
                </a:solidFill>
              </a:rPr>
              <a:t>Thank you!</a:t>
            </a:r>
          </a:p>
        </p:txBody>
      </p:sp>
      <p:pic>
        <p:nvPicPr>
          <p:cNvPr id="5" name="Picture 4" descr="Logo&#10;&#10;Description automatically generated">
            <a:extLst>
              <a:ext uri="{FF2B5EF4-FFF2-40B4-BE49-F238E27FC236}">
                <a16:creationId xmlns:a16="http://schemas.microsoft.com/office/drawing/2014/main" id="{F626432E-37C4-4D9C-8C46-47FCE2CADEC0}"/>
              </a:ext>
            </a:extLst>
          </p:cNvPr>
          <p:cNvPicPr>
            <a:picLocks noChangeAspect="1"/>
          </p:cNvPicPr>
          <p:nvPr/>
        </p:nvPicPr>
        <p:blipFill>
          <a:blip r:embed="rId5"/>
          <a:stretch>
            <a:fillRect/>
          </a:stretch>
        </p:blipFill>
        <p:spPr>
          <a:xfrm>
            <a:off x="8229600" y="274320"/>
            <a:ext cx="777240" cy="777240"/>
          </a:xfrm>
          <a:prstGeom prst="rect">
            <a:avLst/>
          </a:prstGeom>
        </p:spPr>
      </p:pic>
    </p:spTree>
    <p:extLst>
      <p:ext uri="{BB962C8B-B14F-4D97-AF65-F5344CB8AC3E}">
        <p14:creationId xmlns:p14="http://schemas.microsoft.com/office/powerpoint/2010/main" val="24463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gradient with a white background&#10;&#10;Description automatically generated with medium confidence">
            <a:extLst>
              <a:ext uri="{FF2B5EF4-FFF2-40B4-BE49-F238E27FC236}">
                <a16:creationId xmlns:a16="http://schemas.microsoft.com/office/drawing/2014/main" id="{06F1AC33-D985-946C-E4F2-53EFA886AE5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80394" cy="6901218"/>
          </a:xfrm>
          <a:prstGeom prst="rect">
            <a:avLst/>
          </a:prstGeom>
        </p:spPr>
      </p:pic>
      <p:sp>
        <p:nvSpPr>
          <p:cNvPr id="4" name="Rectangle 3"/>
          <p:cNvSpPr/>
          <p:nvPr/>
        </p:nvSpPr>
        <p:spPr>
          <a:xfrm>
            <a:off x="2667000" y="1484313"/>
            <a:ext cx="6400800" cy="1446550"/>
          </a:xfrm>
          <a:prstGeom prst="rect">
            <a:avLst/>
          </a:prstGeom>
        </p:spPr>
        <p:txBody>
          <a:bodyPr>
            <a:spAutoFit/>
          </a:bodyPr>
          <a:lstStyle/>
          <a:p>
            <a:pPr algn="ctr" defTabSz="914400" fontAlgn="base">
              <a:spcBef>
                <a:spcPct val="0"/>
              </a:spcBef>
              <a:spcAft>
                <a:spcPct val="0"/>
              </a:spcAft>
              <a:defRPr/>
            </a:pPr>
            <a:br>
              <a:rPr lang="en-US" sz="4400" dirty="0">
                <a:solidFill>
                  <a:srgbClr val="008000"/>
                </a:solidFill>
              </a:rPr>
            </a:br>
            <a:endParaRPr lang="en-US" sz="4400" dirty="0">
              <a:solidFill>
                <a:srgbClr val="008000"/>
              </a:solidFill>
            </a:endParaRPr>
          </a:p>
        </p:txBody>
      </p:sp>
      <p:sp>
        <p:nvSpPr>
          <p:cNvPr id="6" name="Title 1"/>
          <p:cNvSpPr txBox="1">
            <a:spLocks/>
          </p:cNvSpPr>
          <p:nvPr/>
        </p:nvSpPr>
        <p:spPr>
          <a:xfrm>
            <a:off x="1513245" y="2381250"/>
            <a:ext cx="6117510" cy="127635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r>
              <a:rPr lang="en-US" sz="8800" cap="none" dirty="0">
                <a:solidFill>
                  <a:srgbClr val="000000"/>
                </a:solidFill>
              </a:rPr>
              <a:t>Meal Counts</a:t>
            </a:r>
          </a:p>
        </p:txBody>
      </p:sp>
      <p:pic>
        <p:nvPicPr>
          <p:cNvPr id="3" name="Picture 2" descr="A blue and orange letters on a black background&#10;&#10;Description automatically generated">
            <a:extLst>
              <a:ext uri="{FF2B5EF4-FFF2-40B4-BE49-F238E27FC236}">
                <a16:creationId xmlns:a16="http://schemas.microsoft.com/office/drawing/2014/main" id="{29FF9348-B0C1-1904-74B6-132A9AA18E8A}"/>
              </a:ext>
            </a:extLst>
          </p:cNvPr>
          <p:cNvPicPr>
            <a:picLocks noChangeAspect="1"/>
          </p:cNvPicPr>
          <p:nvPr/>
        </p:nvPicPr>
        <p:blipFill>
          <a:blip r:embed="rId5"/>
          <a:stretch>
            <a:fillRect/>
          </a:stretch>
        </p:blipFill>
        <p:spPr>
          <a:xfrm>
            <a:off x="355732" y="259987"/>
            <a:ext cx="8432536" cy="1446550"/>
          </a:xfrm>
          <a:prstGeom prst="rect">
            <a:avLst/>
          </a:prstGeom>
        </p:spPr>
      </p:pic>
      <p:pic>
        <p:nvPicPr>
          <p:cNvPr id="5" name="Picture 4">
            <a:extLst>
              <a:ext uri="{FF2B5EF4-FFF2-40B4-BE49-F238E27FC236}">
                <a16:creationId xmlns:a16="http://schemas.microsoft.com/office/drawing/2014/main" id="{6D85182E-8B4C-90EE-29E4-B33E079F5D72}"/>
              </a:ext>
            </a:extLst>
          </p:cNvPr>
          <p:cNvPicPr>
            <a:picLocks noChangeAspect="1"/>
          </p:cNvPicPr>
          <p:nvPr/>
        </p:nvPicPr>
        <p:blipFill>
          <a:blip r:embed="rId6"/>
          <a:stretch>
            <a:fillRect/>
          </a:stretch>
        </p:blipFill>
        <p:spPr>
          <a:xfrm>
            <a:off x="3139454" y="3745167"/>
            <a:ext cx="2865091" cy="2852846"/>
          </a:xfrm>
          <a:prstGeom prst="rect">
            <a:avLst/>
          </a:prstGeom>
        </p:spPr>
      </p:pic>
    </p:spTree>
    <p:extLst>
      <p:ext uri="{BB962C8B-B14F-4D97-AF65-F5344CB8AC3E}">
        <p14:creationId xmlns:p14="http://schemas.microsoft.com/office/powerpoint/2010/main" val="3299661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0428CB8B-7804-3B0B-27C0-87F6913D5C9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chor="t">
            <a:noAutofit/>
          </a:bodyPr>
          <a:lstStyle/>
          <a:p>
            <a:r>
              <a:rPr lang="en-US" dirty="0">
                <a:solidFill>
                  <a:schemeClr val="bg1"/>
                </a:solidFill>
                <a:effectLst>
                  <a:outerShdw blurRad="38100" dist="38100" dir="2700000" algn="tl">
                    <a:srgbClr val="000000">
                      <a:alpha val="43137"/>
                    </a:srgbClr>
                  </a:outerShdw>
                </a:effectLst>
              </a:rPr>
              <a:t>Quantity Sales</a:t>
            </a:r>
          </a:p>
        </p:txBody>
      </p:sp>
      <p:sp>
        <p:nvSpPr>
          <p:cNvPr id="3" name="Content Placeholder 2"/>
          <p:cNvSpPr>
            <a:spLocks noGrp="1"/>
          </p:cNvSpPr>
          <p:nvPr>
            <p:ph idx="1"/>
          </p:nvPr>
        </p:nvSpPr>
        <p:spPr>
          <a:xfrm>
            <a:off x="457200" y="1188720"/>
            <a:ext cx="7944079" cy="4525963"/>
          </a:xfrm>
        </p:spPr>
        <p:txBody>
          <a:bodyPr>
            <a:noAutofit/>
          </a:bodyPr>
          <a:lstStyle/>
          <a:p>
            <a:pPr marL="0" lvl="1" indent="0">
              <a:spcBef>
                <a:spcPts val="0"/>
              </a:spcBef>
              <a:spcAft>
                <a:spcPts val="1000"/>
              </a:spcAft>
              <a:buNone/>
            </a:pPr>
            <a:r>
              <a:rPr lang="en-US" sz="2800" dirty="0">
                <a:solidFill>
                  <a:schemeClr val="bg1"/>
                </a:solidFill>
                <a:effectLst>
                  <a:outerShdw blurRad="38100" dist="38100" dir="2700000" algn="tl">
                    <a:srgbClr val="000000">
                      <a:alpha val="43137"/>
                    </a:srgbClr>
                  </a:outerShdw>
                </a:effectLst>
              </a:rPr>
              <a:t>When a quantity sale is necessary, the manager must identify the correct eligibility for each student served and enter a quantity sale for each eligibility category. </a:t>
            </a:r>
            <a:endParaRPr lang="en-US" sz="1500" dirty="0">
              <a:solidFill>
                <a:schemeClr val="bg1"/>
              </a:solidFill>
              <a:effectLst>
                <a:outerShdw blurRad="38100" dist="38100" dir="2700000" algn="tl">
                  <a:srgbClr val="000000">
                    <a:alpha val="43137"/>
                  </a:srgbClr>
                </a:outerShdw>
              </a:effectLst>
            </a:endParaRP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Pricing schools </a:t>
            </a:r>
            <a:r>
              <a:rPr lang="en-US" sz="2600" b="1" dirty="0">
                <a:solidFill>
                  <a:schemeClr val="bg1"/>
                </a:solidFill>
                <a:effectLst>
                  <a:outerShdw blurRad="38100" dist="38100" dir="2700000" algn="tl">
                    <a:srgbClr val="000000">
                      <a:alpha val="43137"/>
                    </a:srgbClr>
                  </a:outerShdw>
                </a:effectLst>
              </a:rPr>
              <a:t>do not </a:t>
            </a:r>
            <a:r>
              <a:rPr lang="en-US" sz="2600" dirty="0">
                <a:solidFill>
                  <a:schemeClr val="bg1"/>
                </a:solidFill>
                <a:effectLst>
                  <a:outerShdw blurRad="38100" dist="38100" dir="2700000" algn="tl">
                    <a:srgbClr val="000000">
                      <a:alpha val="43137"/>
                    </a:srgbClr>
                  </a:outerShdw>
                </a:effectLst>
              </a:rPr>
              <a:t>enter </a:t>
            </a:r>
            <a:r>
              <a:rPr lang="en-US" sz="2600" b="1" dirty="0">
                <a:solidFill>
                  <a:schemeClr val="bg1"/>
                </a:solidFill>
                <a:effectLst>
                  <a:outerShdw blurRad="38100" dist="38100" dir="2700000" algn="tl">
                    <a:srgbClr val="000000">
                      <a:alpha val="43137"/>
                    </a:srgbClr>
                  </a:outerShdw>
                </a:effectLst>
              </a:rPr>
              <a:t>all</a:t>
            </a:r>
            <a:r>
              <a:rPr lang="en-US" sz="2600" dirty="0">
                <a:solidFill>
                  <a:schemeClr val="bg1"/>
                </a:solidFill>
                <a:effectLst>
                  <a:outerShdw blurRad="38100" dist="38100" dir="2700000" algn="tl">
                    <a:srgbClr val="000000">
                      <a:alpha val="43137"/>
                    </a:srgbClr>
                  </a:outerShdw>
                </a:effectLst>
              </a:rPr>
              <a:t> meals into the “Free” category, always enter meals by their eligibility: free, reduced or full pay </a:t>
            </a: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CEP schools enter </a:t>
            </a:r>
            <a:r>
              <a:rPr lang="en-US" sz="2600" b="1" dirty="0">
                <a:solidFill>
                  <a:schemeClr val="bg1"/>
                </a:solidFill>
                <a:effectLst>
                  <a:outerShdw blurRad="38100" dist="38100" dir="2700000" algn="tl">
                    <a:srgbClr val="000000">
                      <a:alpha val="43137"/>
                    </a:srgbClr>
                  </a:outerShdw>
                </a:effectLst>
              </a:rPr>
              <a:t>all</a:t>
            </a:r>
            <a:r>
              <a:rPr lang="en-US" sz="2600" dirty="0">
                <a:solidFill>
                  <a:schemeClr val="bg1"/>
                </a:solidFill>
                <a:effectLst>
                  <a:outerShdw blurRad="38100" dist="38100" dir="2700000" algn="tl">
                    <a:srgbClr val="000000">
                      <a:alpha val="43137"/>
                    </a:srgbClr>
                  </a:outerShdw>
                </a:effectLst>
              </a:rPr>
              <a:t> meals into the “Free” category</a:t>
            </a:r>
          </a:p>
          <a:p>
            <a:pPr marL="685800" lvl="2" indent="-457200">
              <a:spcBef>
                <a:spcPts val="0"/>
              </a:spcBef>
              <a:spcAft>
                <a:spcPts val="400"/>
              </a:spcAft>
              <a:buFont typeface="Wingdings" panose="05000000000000000000" pitchFamily="2" charset="2"/>
              <a:buChar char="Ø"/>
            </a:pPr>
            <a:endParaRPr lang="en-US" sz="2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6104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FCE37709-9362-8149-A322-4635A910B24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rPr>
              <a:t>CSPP And Offsite Schools</a:t>
            </a:r>
          </a:p>
        </p:txBody>
      </p:sp>
      <p:sp>
        <p:nvSpPr>
          <p:cNvPr id="3" name="Content Placeholder 2"/>
          <p:cNvSpPr>
            <a:spLocks noGrp="1"/>
          </p:cNvSpPr>
          <p:nvPr>
            <p:ph idx="1"/>
          </p:nvPr>
        </p:nvSpPr>
        <p:spPr>
          <a:xfrm>
            <a:off x="457200" y="1188720"/>
            <a:ext cx="7997242" cy="4525963"/>
          </a:xfrm>
        </p:spPr>
        <p:txBody>
          <a:bodyPr>
            <a:noAutofit/>
          </a:bodyPr>
          <a:lstStyle/>
          <a:p>
            <a:pPr marL="0" lvl="1" indent="0">
              <a:spcBef>
                <a:spcPts val="0"/>
              </a:spcBef>
              <a:spcAft>
                <a:spcPts val="600"/>
              </a:spcAft>
              <a:buNone/>
            </a:pPr>
            <a:r>
              <a:rPr lang="en-US" sz="2800" dirty="0">
                <a:solidFill>
                  <a:schemeClr val="bg1"/>
                </a:solidFill>
              </a:rPr>
              <a:t>California State Preschool Program (CSPP) and Offsite schools that are pricing must enter meal and enrollment counts by eligibility. </a:t>
            </a:r>
          </a:p>
          <a:p>
            <a:pPr marL="685800" lvl="2" indent="-457200">
              <a:spcBef>
                <a:spcPts val="0"/>
              </a:spcBef>
              <a:spcAft>
                <a:spcPts val="400"/>
              </a:spcAft>
              <a:buFont typeface="Wingdings" panose="05000000000000000000" pitchFamily="2" charset="2"/>
              <a:buChar char="Ø"/>
            </a:pPr>
            <a:r>
              <a:rPr lang="en-US" sz="2600" dirty="0">
                <a:solidFill>
                  <a:schemeClr val="bg1"/>
                </a:solidFill>
              </a:rPr>
              <a:t>Complete CMS “Daily Entry” every day</a:t>
            </a:r>
          </a:p>
          <a:p>
            <a:pPr marL="1143000" lvl="3" indent="-457200">
              <a:spcBef>
                <a:spcPts val="0"/>
              </a:spcBef>
              <a:spcAft>
                <a:spcPts val="400"/>
              </a:spcAft>
              <a:buFont typeface="Arial" panose="020B0604020202020204" pitchFamily="34" charset="0"/>
              <a:buChar char="•"/>
            </a:pPr>
            <a:r>
              <a:rPr lang="en-US" sz="2400" dirty="0">
                <a:solidFill>
                  <a:schemeClr val="bg1"/>
                </a:solidFill>
              </a:rPr>
              <a:t>Use the attendance tab to input enrollment, enter by approved free and reduced eligibilities boxes</a:t>
            </a:r>
          </a:p>
          <a:p>
            <a:pPr marL="685800" lvl="2" indent="-457200">
              <a:spcBef>
                <a:spcPts val="0"/>
              </a:spcBef>
              <a:spcAft>
                <a:spcPts val="1200"/>
              </a:spcAft>
              <a:buFont typeface="Wingdings" panose="05000000000000000000" pitchFamily="2" charset="2"/>
              <a:buChar char="Ø"/>
            </a:pPr>
            <a:r>
              <a:rPr lang="en-US" sz="2600" dirty="0">
                <a:solidFill>
                  <a:schemeClr val="bg1"/>
                </a:solidFill>
              </a:rPr>
              <a:t>Communicate with Meal Compliance to obtain each students eligibility</a:t>
            </a:r>
          </a:p>
          <a:p>
            <a:pPr marL="0" lvl="1" indent="-114300">
              <a:spcBef>
                <a:spcPts val="0"/>
              </a:spcBef>
              <a:spcAft>
                <a:spcPts val="400"/>
              </a:spcAft>
              <a:buNone/>
            </a:pPr>
            <a:r>
              <a:rPr lang="en-US" sz="2800" dirty="0">
                <a:solidFill>
                  <a:schemeClr val="bg1"/>
                </a:solidFill>
              </a:rPr>
              <a:t>California State Preschool Program (CSPP) and Offsite schools that are CEP must enter meal and enrollment counts by eligibility into the “Free” category.</a:t>
            </a:r>
          </a:p>
          <a:p>
            <a:pPr marL="685800" lvl="2" indent="-457200">
              <a:spcBef>
                <a:spcPts val="0"/>
              </a:spcBef>
              <a:spcAft>
                <a:spcPts val="400"/>
              </a:spcAft>
              <a:buFont typeface="Wingdings" panose="05000000000000000000" pitchFamily="2" charset="2"/>
              <a:buChar char="Ø"/>
            </a:pPr>
            <a:endParaRPr lang="en-US" sz="2600" dirty="0"/>
          </a:p>
        </p:txBody>
      </p:sp>
    </p:spTree>
    <p:extLst>
      <p:ext uri="{BB962C8B-B14F-4D97-AF65-F5344CB8AC3E}">
        <p14:creationId xmlns:p14="http://schemas.microsoft.com/office/powerpoint/2010/main" val="3430888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lurry background&#10;&#10;Description automatically generated">
            <a:extLst>
              <a:ext uri="{FF2B5EF4-FFF2-40B4-BE49-F238E27FC236}">
                <a16:creationId xmlns:a16="http://schemas.microsoft.com/office/drawing/2014/main" id="{C381AABC-6498-9E3E-2252-921015B8DD2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Autofit/>
          </a:bodyPr>
          <a:lstStyle/>
          <a:p>
            <a:r>
              <a:rPr lang="en-US" dirty="0">
                <a:solidFill>
                  <a:schemeClr val="bg1"/>
                </a:solidFill>
                <a:effectLst>
                  <a:outerShdw blurRad="38100" dist="38100" dir="2700000" algn="tl">
                    <a:srgbClr val="000000">
                      <a:alpha val="43137"/>
                    </a:srgbClr>
                  </a:outerShdw>
                </a:effectLst>
              </a:rPr>
              <a:t>Meal Exceptions Report</a:t>
            </a:r>
          </a:p>
        </p:txBody>
      </p:sp>
      <p:sp>
        <p:nvSpPr>
          <p:cNvPr id="3" name="Content Placeholder 2"/>
          <p:cNvSpPr>
            <a:spLocks noGrp="1"/>
          </p:cNvSpPr>
          <p:nvPr>
            <p:ph idx="1"/>
          </p:nvPr>
        </p:nvSpPr>
        <p:spPr>
          <a:xfrm>
            <a:off x="457200" y="1188720"/>
            <a:ext cx="7901549" cy="2472070"/>
          </a:xfrm>
        </p:spPr>
        <p:txBody>
          <a:bodyPr>
            <a:noAutofit/>
          </a:bodyPr>
          <a:lstStyle/>
          <a:p>
            <a:pPr marL="0" lvl="1" indent="0">
              <a:spcBef>
                <a:spcPts val="0"/>
              </a:spcBef>
              <a:spcAft>
                <a:spcPts val="1000"/>
              </a:spcAft>
              <a:buNone/>
            </a:pPr>
            <a:r>
              <a:rPr lang="en-US" sz="2800" dirty="0">
                <a:solidFill>
                  <a:schemeClr val="bg1"/>
                </a:solidFill>
                <a:effectLst>
                  <a:outerShdw blurRad="38100" dist="38100" dir="2700000" algn="tl">
                    <a:srgbClr val="000000">
                      <a:alpha val="43137"/>
                    </a:srgbClr>
                  </a:outerShdw>
                </a:effectLst>
              </a:rPr>
              <a:t>The Focus Dashboard, Meal Count Exceptions report shows details of items that need your attention such as:    </a:t>
            </a:r>
          </a:p>
          <a:p>
            <a:pPr marL="685800" lvl="2" indent="-457200">
              <a:spcBef>
                <a:spcPts val="0"/>
              </a:spcBef>
              <a:spcAft>
                <a:spcPts val="400"/>
              </a:spcAft>
              <a:buFont typeface="Wingdings" panose="05000000000000000000" pitchFamily="2" charset="2"/>
              <a:buChar char="Ø"/>
            </a:pPr>
            <a:r>
              <a:rPr lang="en-US" dirty="0">
                <a:solidFill>
                  <a:schemeClr val="bg1"/>
                </a:solidFill>
                <a:effectLst>
                  <a:outerShdw blurRad="38100" dist="38100" dir="2700000" algn="tl">
                    <a:srgbClr val="000000">
                      <a:alpha val="43137"/>
                    </a:srgbClr>
                  </a:outerShdw>
                </a:effectLst>
              </a:rPr>
              <a:t>Missing meals</a:t>
            </a:r>
          </a:p>
          <a:p>
            <a:pPr marL="685800" lvl="2" indent="-457200">
              <a:spcBef>
                <a:spcPts val="0"/>
              </a:spcBef>
              <a:spcAft>
                <a:spcPts val="400"/>
              </a:spcAft>
              <a:buFont typeface="Wingdings" panose="05000000000000000000" pitchFamily="2" charset="2"/>
              <a:buChar char="Ø"/>
            </a:pPr>
            <a:r>
              <a:rPr lang="en-US" dirty="0">
                <a:solidFill>
                  <a:schemeClr val="bg1"/>
                </a:solidFill>
                <a:effectLst>
                  <a:outerShdw blurRad="38100" dist="38100" dir="2700000" algn="tl">
                    <a:srgbClr val="000000">
                      <a:alpha val="43137"/>
                    </a:srgbClr>
                  </a:outerShdw>
                </a:effectLst>
              </a:rPr>
              <a:t>Out of compliance </a:t>
            </a:r>
          </a:p>
          <a:p>
            <a:pPr marL="685800" lvl="2" indent="-457200">
              <a:spcBef>
                <a:spcPts val="0"/>
              </a:spcBef>
              <a:spcAft>
                <a:spcPts val="400"/>
              </a:spcAft>
              <a:buFont typeface="Wingdings" panose="05000000000000000000" pitchFamily="2" charset="2"/>
              <a:buChar char="Ø"/>
            </a:pPr>
            <a:r>
              <a:rPr lang="en-US" dirty="0">
                <a:solidFill>
                  <a:schemeClr val="bg1"/>
                </a:solidFill>
                <a:effectLst>
                  <a:outerShdw blurRad="38100" dist="38100" dir="2700000" algn="tl">
                    <a:srgbClr val="000000">
                      <a:alpha val="43137"/>
                    </a:srgbClr>
                  </a:outerShdw>
                </a:effectLst>
              </a:rPr>
              <a:t>Meal counts below average </a:t>
            </a:r>
          </a:p>
        </p:txBody>
      </p:sp>
      <p:sp>
        <p:nvSpPr>
          <p:cNvPr id="4" name="TextBox 3"/>
          <p:cNvSpPr txBox="1"/>
          <p:nvPr/>
        </p:nvSpPr>
        <p:spPr>
          <a:xfrm>
            <a:off x="1463040" y="4350541"/>
            <a:ext cx="6217920" cy="1005840"/>
          </a:xfrm>
          <a:prstGeom prst="roundRect">
            <a:avLst/>
          </a:prstGeom>
          <a:solidFill>
            <a:schemeClr val="bg1"/>
          </a:solidFill>
          <a:ln>
            <a:noFill/>
          </a:ln>
        </p:spPr>
        <p:txBody>
          <a:bodyPr vert="horz" wrap="square" lIns="91440" tIns="45720" rIns="91440" bIns="45720" rtlCol="0" anchor="t">
            <a:noAutofit/>
          </a:bodyPr>
          <a:lstStyle/>
          <a:p>
            <a:pPr algn="ctr"/>
            <a:r>
              <a:rPr lang="en-US" sz="2800" b="1" cap="none" dirty="0">
                <a:solidFill>
                  <a:srgbClr val="3FA25D"/>
                </a:solidFill>
              </a:rPr>
              <a:t>When an error is discovered update the CMS meals count data immediately.</a:t>
            </a:r>
          </a:p>
        </p:txBody>
      </p:sp>
    </p:spTree>
    <p:extLst>
      <p:ext uri="{BB962C8B-B14F-4D97-AF65-F5344CB8AC3E}">
        <p14:creationId xmlns:p14="http://schemas.microsoft.com/office/powerpoint/2010/main" val="1005948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and white blurry background&#10;&#10;Description automatically generated">
            <a:extLst>
              <a:ext uri="{FF2B5EF4-FFF2-40B4-BE49-F238E27FC236}">
                <a16:creationId xmlns:a16="http://schemas.microsoft.com/office/drawing/2014/main" id="{8EA24A31-F302-572B-2E73-1910169F64F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9144000" cy="1143000"/>
          </a:xfrm>
        </p:spPr>
        <p:txBody>
          <a:bodyPr anchor="t">
            <a:noAutofit/>
          </a:bodyPr>
          <a:lstStyle/>
          <a:p>
            <a:r>
              <a:rPr lang="en-US" dirty="0">
                <a:solidFill>
                  <a:schemeClr val="bg1"/>
                </a:solidFill>
                <a:effectLst>
                  <a:outerShdw blurRad="38100" dist="38100" dir="2700000" algn="tl">
                    <a:srgbClr val="000000">
                      <a:alpha val="43137"/>
                    </a:srgbClr>
                  </a:outerShdw>
                </a:effectLst>
              </a:rPr>
              <a:t>Meal Exceptions Report Instructions</a:t>
            </a:r>
          </a:p>
        </p:txBody>
      </p:sp>
      <p:sp>
        <p:nvSpPr>
          <p:cNvPr id="3" name="Content Placeholder 2"/>
          <p:cNvSpPr>
            <a:spLocks noGrp="1"/>
          </p:cNvSpPr>
          <p:nvPr>
            <p:ph idx="1"/>
          </p:nvPr>
        </p:nvSpPr>
        <p:spPr>
          <a:xfrm>
            <a:off x="457200" y="1188720"/>
            <a:ext cx="8229600" cy="2899191"/>
          </a:xfrm>
        </p:spPr>
        <p:txBody>
          <a:bodyPr>
            <a:noAutofit/>
          </a:bodyPr>
          <a:lstStyle/>
          <a:p>
            <a:pPr marL="0" lvl="1" indent="0">
              <a:spcBef>
                <a:spcPts val="0"/>
              </a:spcBef>
              <a:spcAft>
                <a:spcPts val="1000"/>
              </a:spcAft>
              <a:buNone/>
            </a:pPr>
            <a:r>
              <a:rPr lang="en-US" sz="2800" dirty="0">
                <a:solidFill>
                  <a:schemeClr val="bg1"/>
                </a:solidFill>
                <a:effectLst>
                  <a:outerShdw blurRad="38100" dist="38100" dir="2700000" algn="tl">
                    <a:srgbClr val="000000">
                      <a:alpha val="43137"/>
                    </a:srgbClr>
                  </a:outerShdw>
                </a:effectLst>
              </a:rPr>
              <a:t>To obtain the Focus Dashboard, Meal Count Exceptions Report follow these steps:    </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Go to Focus.lausd.net</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Select “Operations” </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Select “Food Services”</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Select “Café Meal Count and Revenue Summary view”</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Select dropdown filter box in the top right corner and click on “meal counts exceptions”</a:t>
            </a:r>
          </a:p>
          <a:p>
            <a:pPr marL="685800" lvl="2" indent="-457200">
              <a:spcBef>
                <a:spcPts val="0"/>
              </a:spcBef>
              <a:spcAft>
                <a:spcPts val="400"/>
              </a:spcAft>
              <a:buFont typeface="+mj-lt"/>
              <a:buAutoNum type="arabicPeriod"/>
            </a:pPr>
            <a:r>
              <a:rPr lang="en-US" sz="2600" dirty="0">
                <a:solidFill>
                  <a:schemeClr val="bg1"/>
                </a:solidFill>
                <a:effectLst>
                  <a:outerShdw blurRad="38100" dist="38100" dir="2700000" algn="tl">
                    <a:srgbClr val="000000">
                      <a:alpha val="43137"/>
                    </a:srgbClr>
                  </a:outerShdw>
                </a:effectLst>
              </a:rPr>
              <a:t>Click “meal counts missing row” to see list of missing counts by program and by date</a:t>
            </a:r>
          </a:p>
        </p:txBody>
      </p:sp>
      <p:sp>
        <p:nvSpPr>
          <p:cNvPr id="4" name="TextBox 3"/>
          <p:cNvSpPr txBox="1"/>
          <p:nvPr/>
        </p:nvSpPr>
        <p:spPr>
          <a:xfrm>
            <a:off x="1645920" y="6110937"/>
            <a:ext cx="5303520" cy="548640"/>
          </a:xfrm>
          <a:prstGeom prst="roundRect">
            <a:avLst/>
          </a:prstGeom>
          <a:solidFill>
            <a:schemeClr val="bg1"/>
          </a:solidFill>
        </p:spPr>
        <p:txBody>
          <a:bodyPr vert="horz" wrap="square" lIns="91440" tIns="45720" rIns="91440" bIns="45720" rtlCol="0" anchor="t">
            <a:noAutofit/>
          </a:bodyPr>
          <a:lstStyle/>
          <a:p>
            <a:pPr algn="ctr"/>
            <a:r>
              <a:rPr lang="en-US" sz="2600" b="1" cap="none" dirty="0">
                <a:solidFill>
                  <a:srgbClr val="3FA25D"/>
                </a:solidFill>
              </a:rPr>
              <a:t>The report is updated each morning.</a:t>
            </a:r>
          </a:p>
        </p:txBody>
      </p:sp>
    </p:spTree>
    <p:extLst>
      <p:ext uri="{BB962C8B-B14F-4D97-AF65-F5344CB8AC3E}">
        <p14:creationId xmlns:p14="http://schemas.microsoft.com/office/powerpoint/2010/main" val="593166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blurry background&#10;&#10;Description automatically generated">
            <a:extLst>
              <a:ext uri="{FF2B5EF4-FFF2-40B4-BE49-F238E27FC236}">
                <a16:creationId xmlns:a16="http://schemas.microsoft.com/office/drawing/2014/main" id="{EE8A6D66-81A3-3E01-F86F-C5505A1867B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760"/>
            <a:ext cx="8229600" cy="1143000"/>
          </a:xfrm>
        </p:spPr>
        <p:txBody>
          <a:bodyPr>
            <a:noAutofit/>
          </a:bodyPr>
          <a:lstStyle/>
          <a:p>
            <a:r>
              <a:rPr lang="en-US" dirty="0">
                <a:solidFill>
                  <a:schemeClr val="bg1"/>
                </a:solidFill>
                <a:effectLst>
                  <a:outerShdw blurRad="38100" dist="38100" dir="2700000" algn="tl">
                    <a:srgbClr val="000000">
                      <a:alpha val="43137"/>
                    </a:srgbClr>
                  </a:outerShdw>
                </a:effectLst>
              </a:rPr>
              <a:t>BIC Adult Meals</a:t>
            </a:r>
          </a:p>
        </p:txBody>
      </p:sp>
      <p:sp>
        <p:nvSpPr>
          <p:cNvPr id="3" name="Content Placeholder 2"/>
          <p:cNvSpPr>
            <a:spLocks noGrp="1"/>
          </p:cNvSpPr>
          <p:nvPr>
            <p:ph idx="1"/>
          </p:nvPr>
        </p:nvSpPr>
        <p:spPr>
          <a:xfrm>
            <a:off x="457200" y="1188720"/>
            <a:ext cx="7795224" cy="4619847"/>
          </a:xfrm>
        </p:spPr>
        <p:txBody>
          <a:bodyPr>
            <a:noAutofit/>
          </a:bodyPr>
          <a:lstStyle/>
          <a:p>
            <a:pPr marL="0" lvl="1" indent="0">
              <a:spcBef>
                <a:spcPts val="0"/>
              </a:spcBef>
              <a:spcAft>
                <a:spcPts val="1000"/>
              </a:spcAft>
              <a:buNone/>
            </a:pPr>
            <a:r>
              <a:rPr lang="en-US" sz="2800" dirty="0">
                <a:solidFill>
                  <a:schemeClr val="bg1"/>
                </a:solidFill>
                <a:effectLst>
                  <a:outerShdw blurRad="38100" dist="38100" dir="2700000" algn="tl">
                    <a:srgbClr val="000000">
                      <a:alpha val="43137"/>
                    </a:srgbClr>
                  </a:outerShdw>
                </a:effectLst>
              </a:rPr>
              <a:t>Ensure BIC adult meals are entered as “Adult” meals.   </a:t>
            </a: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Do not use the student eligibility category</a:t>
            </a: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Click on the dropdown box and change the “Free” to “Adult” </a:t>
            </a: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Make sure that the “BIC Adult” button is pressed before entering the BIC adult meal count</a:t>
            </a:r>
          </a:p>
          <a:p>
            <a:pPr marL="685800" lvl="2" indent="-457200">
              <a:spcBef>
                <a:spcPts val="0"/>
              </a:spcBef>
              <a:spcAft>
                <a:spcPts val="400"/>
              </a:spcAft>
              <a:buFont typeface="Wingdings" panose="05000000000000000000" pitchFamily="2" charset="2"/>
              <a:buChar char="Ø"/>
            </a:pPr>
            <a:r>
              <a:rPr lang="en-US" sz="2600" dirty="0">
                <a:solidFill>
                  <a:schemeClr val="bg1"/>
                </a:solidFill>
                <a:effectLst>
                  <a:outerShdw blurRad="38100" dist="38100" dir="2700000" algn="tl">
                    <a:srgbClr val="000000">
                      <a:alpha val="43137"/>
                    </a:srgbClr>
                  </a:outerShdw>
                </a:effectLst>
              </a:rPr>
              <a:t>If no adult meals are claimed for the day the manager may be asked to verify that no adults received a meal</a:t>
            </a:r>
          </a:p>
        </p:txBody>
      </p:sp>
    </p:spTree>
    <p:extLst>
      <p:ext uri="{BB962C8B-B14F-4D97-AF65-F5344CB8AC3E}">
        <p14:creationId xmlns:p14="http://schemas.microsoft.com/office/powerpoint/2010/main" val="936031656"/>
      </p:ext>
    </p:extLst>
  </p:cSld>
  <p:clrMapOvr>
    <a:masterClrMapping/>
  </p:clrMapOvr>
</p:sld>
</file>

<file path=ppt/theme/theme1.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vert="horz" lIns="91440" tIns="45720" rIns="91440" bIns="45720" rtlCol="0" anchor="t">
        <a:normAutofit fontScale="55000" lnSpcReduction="20000"/>
      </a:bodyPr>
      <a:lstStyle>
        <a:defPPr>
          <a:defRPr sz="6300" cap="none" dirty="0">
            <a:solidFill>
              <a:srgbClr val="000000"/>
            </a:solidFill>
          </a:defRPr>
        </a:defPPr>
      </a:lstStyle>
    </a:tx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2.xml><?xml version="1.0" encoding="utf-8"?>
<a:theme xmlns:a="http://schemas.openxmlformats.org/drawingml/2006/main" name="1_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A21BFD-AAFD-41DE-A694-F31D6A2953C2}">
  <ds:schemaRefs>
    <ds:schemaRef ds:uri="http://schemas.microsoft.com/sharepoint/v3/contenttype/forms"/>
  </ds:schemaRefs>
</ds:datastoreItem>
</file>

<file path=customXml/itemProps2.xml><?xml version="1.0" encoding="utf-8"?>
<ds:datastoreItem xmlns:ds="http://schemas.openxmlformats.org/officeDocument/2006/customXml" ds:itemID="{C87A5AAC-7658-4CC1-BADE-684A2F28F090}">
  <ds:schemaRefs>
    <ds:schemaRef ds:uri="http://schemas.microsoft.com/office/2006/metadata/properties"/>
    <ds:schemaRef ds:uri="http://schemas.microsoft.com/office/infopath/2007/PartnerControls"/>
    <ds:schemaRef ds:uri="b523212d-ee6b-416a-b870-f85da76adb72"/>
    <ds:schemaRef ds:uri="8bf10d84-95c4-446b-a6dc-317de1800774"/>
  </ds:schemaRefs>
</ds:datastoreItem>
</file>

<file path=customXml/itemProps3.xml><?xml version="1.0" encoding="utf-8"?>
<ds:datastoreItem xmlns:ds="http://schemas.openxmlformats.org/officeDocument/2006/customXml" ds:itemID="{43AB8E6B-142F-4250-8F1D-FC24500F30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27396</TotalTime>
  <Words>1987</Words>
  <Application>Microsoft Office PowerPoint</Application>
  <PresentationFormat>On-screen Show (4:3)</PresentationFormat>
  <Paragraphs>245</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Browallia New</vt:lpstr>
      <vt:lpstr>Calibri</vt:lpstr>
      <vt:lpstr>Comic Sans MS</vt:lpstr>
      <vt:lpstr>French Script MT</vt:lpstr>
      <vt:lpstr>Wingdings</vt:lpstr>
      <vt:lpstr>LAUSD Real</vt:lpstr>
      <vt:lpstr>1_LAUSD Real</vt:lpstr>
      <vt:lpstr>PowerPoint Presentation</vt:lpstr>
      <vt:lpstr>Overview</vt:lpstr>
      <vt:lpstr>Café Fiscal Contact Information</vt:lpstr>
      <vt:lpstr>PowerPoint Presentation</vt:lpstr>
      <vt:lpstr>Quantity Sales</vt:lpstr>
      <vt:lpstr>CSPP And Offsite Schools</vt:lpstr>
      <vt:lpstr>Meal Exceptions Report</vt:lpstr>
      <vt:lpstr>Meal Exceptions Report Instructions</vt:lpstr>
      <vt:lpstr>BIC Adult Meals</vt:lpstr>
      <vt:lpstr>PowerPoint Presentation</vt:lpstr>
      <vt:lpstr>Receiver CMS Entry</vt:lpstr>
      <vt:lpstr>Invoice Discrepancies</vt:lpstr>
      <vt:lpstr>PowerPoint Presentation</vt:lpstr>
      <vt:lpstr>Students With No Co-pay - POS</vt:lpstr>
      <vt:lpstr>Students With No Co-pay  No POS</vt:lpstr>
      <vt:lpstr>Cash Sales</vt:lpstr>
      <vt:lpstr>Cash Deposits</vt:lpstr>
      <vt:lpstr>PowerPoint Presentation</vt:lpstr>
      <vt:lpstr>Focus Dashboard Review</vt:lpstr>
      <vt:lpstr>PowerPoint Presentation</vt:lpstr>
      <vt:lpstr>Special Function Invoice</vt:lpstr>
      <vt:lpstr>Special Function Cash/Check Payment</vt:lpstr>
      <vt:lpstr>Interfund Payments</vt:lpstr>
      <vt:lpstr>Special Function Invoice Collections</vt:lpstr>
      <vt:lpstr>Special Function Invoice Instructions</vt:lpstr>
      <vt:lpstr>PowerPoint Presentation</vt:lpstr>
      <vt:lpstr>Cafeteria Account Refund Request</vt:lpstr>
      <vt:lpstr>PowerPoint Presentation</vt:lpstr>
      <vt:lpstr>Change Fund Forms</vt:lpstr>
      <vt:lpstr>PowerPoint Presentation</vt:lpstr>
      <vt:lpstr>Edit Check Report</vt:lpstr>
      <vt:lpstr>CMS Daily Entry Attendance Tab</vt:lpstr>
      <vt:lpstr>Refer to your Orientation Packet for a complete list of important reminders from Café Fiscal.</vt:lpstr>
    </vt:vector>
  </TitlesOfParts>
  <Company>LAUSD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dc:creator>
  <cp:lastModifiedBy>Dalessandro, Philip</cp:lastModifiedBy>
  <cp:revision>1626</cp:revision>
  <cp:lastPrinted>2018-07-13T20:09:00Z</cp:lastPrinted>
  <dcterms:created xsi:type="dcterms:W3CDTF">2014-05-05T14:23:24Z</dcterms:created>
  <dcterms:modified xsi:type="dcterms:W3CDTF">2024-12-06T21:23:33Z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ies>
</file>